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1.jpeg" ContentType="image/jpe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85.png" ContentType="image/png"/>
  <Override PartName="/ppt/media/image17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128.png" ContentType="image/png"/>
  <Override PartName="/ppt/media/image31.png" ContentType="image/png"/>
  <Override PartName="/ppt/media/image9.png" ContentType="image/png"/>
  <Override PartName="/ppt/media/image39.png" ContentType="image/png"/>
  <Override PartName="/ppt/media/image127.png" ContentType="image/png"/>
  <Override PartName="/ppt/media/image30.png" ContentType="image/png"/>
  <Override PartName="/ppt/media/image35.png" ContentType="image/png"/>
  <Override PartName="/ppt/media/image51.png" ContentType="image/png"/>
  <Override PartName="/ppt/media/image4.jpeg" ContentType="image/jpeg"/>
  <Override PartName="/ppt/media/image148.png" ContentType="image/png"/>
  <Override PartName="/ppt/media/image52.png" ContentType="image/png"/>
  <Override PartName="/ppt/media/image149.png" ContentType="image/png"/>
  <Override PartName="/ppt/media/image53.png" ContentType="image/png"/>
  <Override PartName="/ppt/media/image129.png" ContentType="image/png"/>
  <Override PartName="/ppt/media/image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41.png" ContentType="image/png"/>
  <Override PartName="/ppt/media/image138.png" ContentType="image/png"/>
  <Override PartName="/ppt/media/image164.png" ContentType="image/png"/>
  <Override PartName="/ppt/media/image153.png" ContentType="image/png"/>
  <Override PartName="/ppt/media/image42.png" ContentType="image/png"/>
  <Override PartName="/ppt/media/image139.png" ContentType="image/png"/>
  <Override PartName="/ppt/media/image165.png" ContentType="image/png"/>
  <Override PartName="/ppt/media/image166.png" ContentType="image/png"/>
  <Override PartName="/ppt/media/image44.png" ContentType="image/png"/>
  <Override PartName="/ppt/media/image130.png" ContentType="image/png"/>
  <Override PartName="/ppt/media/image167.png" ContentType="image/png"/>
  <Override PartName="/ppt/media/image70.png" ContentType="image/png"/>
  <Override PartName="/ppt/media/image156.png" ContentType="image/png"/>
  <Override PartName="/ppt/media/image45.png" ContentType="image/png"/>
  <Override PartName="/ppt/media/image131.png" ContentType="image/png"/>
  <Override PartName="/ppt/media/image168.png" ContentType="image/png"/>
  <Override PartName="/ppt/media/image34.png" ContentType="image/png"/>
  <Override PartName="/ppt/media/image157.png" ContentType="image/png"/>
  <Override PartName="/ppt/media/image60.png" ContentType="image/png"/>
  <Override PartName="/ppt/media/image46.png" ContentType="image/png"/>
  <Override PartName="/ppt/media/image132.png" ContentType="image/png"/>
  <Override PartName="/ppt/media/image169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147.png" ContentType="image/png"/>
  <Override PartName="/ppt/media/image50.png" ContentType="image/png"/>
  <Override PartName="/ppt/media/image146.png" ContentType="image/png"/>
  <Override PartName="/ppt/media/image145.png" ContentType="image/png"/>
  <Override PartName="/ppt/media/image43.png" ContentType="image/png"/>
  <Override PartName="/ppt/media/image158.jpeg" ContentType="image/jpeg"/>
  <Override PartName="/ppt/media/image144.png" ContentType="image/png"/>
  <Override PartName="/ppt/media/image143.png" ContentType="image/png"/>
  <Override PartName="/ppt/media/image56.png" ContentType="image/png"/>
  <Override PartName="/ppt/media/image142.png" ContentType="image/png"/>
  <Override PartName="/ppt/media/image55.png" ContentType="image/png"/>
  <Override PartName="/ppt/media/image141.png" ContentType="image/png"/>
  <Override PartName="/ppt/media/image54.png" ContentType="image/png"/>
  <Override PartName="/ppt/media/image140.png" ContentType="image/png"/>
  <Override PartName="/ppt/media/image137.png" ContentType="image/png"/>
  <Override PartName="/ppt/media/image40.png" ContentType="image/png"/>
  <Override PartName="/ppt/media/image38.png" ContentType="image/png"/>
  <Override PartName="/ppt/media/image8.jpeg" ContentType="image/jpeg"/>
  <Override PartName="/ppt/media/image49.png" ContentType="image/png"/>
  <Override PartName="/ppt/media/image100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59.png" ContentType="image/png"/>
  <Override PartName="/ppt/media/image62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86.png" ContentType="image/png"/>
  <Override PartName="/ppt/media/image18.png" ContentType="image/png"/>
  <Override PartName="/ppt/media/image26.png" ContentType="image/png"/>
  <Override PartName="/ppt/media/image94.png" ContentType="image/png"/>
  <Override PartName="/ppt/media/image5.jpeg" ContentType="image/jpeg"/>
  <Override PartName="/ppt/media/image61.png" ContentType="image/png"/>
  <Override PartName="/ppt/media/image154.png" ContentType="image/png"/>
  <Override PartName="/ppt/media/image2.png" ContentType="image/png"/>
  <Override PartName="/ppt/media/image93.png" ContentType="image/png"/>
  <Override PartName="/ppt/media/image25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47.png" ContentType="image/png"/>
  <Override PartName="/ppt/media/image21.png" ContentType="image/png"/>
  <Override PartName="/ppt/media/image118.png" ContentType="image/png"/>
  <Override PartName="/ppt/media/image10.png" ContentType="image/png"/>
  <Override PartName="/ppt/media/image107.png" ContentType="image/png"/>
  <Override PartName="/ppt/media/image84.png" ContentType="image/png"/>
  <Override PartName="/ppt/media/image16.png" ContentType="image/png"/>
  <Override PartName="/ppt/media/image81.png" ContentType="image/png"/>
  <Override PartName="/ppt/media/image13.png" ContentType="image/png"/>
  <Override PartName="/ppt/media/image14.png" ContentType="image/png"/>
  <Override PartName="/ppt/media/image82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24.png" ContentType="image/png"/>
  <Override PartName="/ppt/media/image9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mover o slide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Clique para editar o formato de notas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&lt;cabeçalho&gt;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&lt;data/hora&gt;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&lt;rodapé&gt;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A373548-2EA5-4224-A2A7-B68B739D3451}" type="slidenum">
              <a:rPr b="0" lang="en-US" sz="1400" spc="-1" strike="noStrike">
                <a:latin typeface="Times New Roman"/>
              </a:rPr>
              <a:t>&lt;número&gt;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pt-BR" sz="2000" spc="-1" strike="noStrike">
                <a:latin typeface="Arial"/>
              </a:rPr>
              <a:t>Para o caso bidimensional  e os termos em função de z também são nulos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pt-B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92E4E7-70BD-436B-9AD3-148D4A75FBBF}" type="slidenum">
              <a:rPr b="0" lang="pt-BR" sz="1200" spc="-1" strike="noStrike">
                <a:latin typeface="Times New Roman"/>
              </a:rPr>
              <a:t>&lt;número&gt;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9B1600-E1B5-4C36-AC92-8A16EA92CE2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335DE9-55CF-4186-BEC5-377184CA8B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051384-679E-4955-A062-FEB3E228D10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62609D-CB99-48F8-8214-27BAACDE4DD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6B4C68-A345-4CC3-A053-01FC5CF720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8173F0-5569-402F-B519-96C18C1CB7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E79464-01B0-43A8-A0BF-F0FF4ACEF64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4977EC-3282-4666-8E7E-B9F4DC04C9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754DA2-323D-49F6-9439-CC56B49E74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46D27D-4FE0-4A42-B2F8-81FFE4D982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429DE8-BB70-4512-B86E-6714EE0F33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8CADFE-95AD-4C92-BE16-37ECA2EC45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texto mestre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8b8b8b"/>
                </a:solidFill>
                <a:latin typeface="Calibri"/>
              </a:rPr>
              <a:t>&lt;data/hora&gt;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&lt;rodapé&gt;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D309E8-16E2-4818-96EC-3E06A213BA10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58.jpeg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Retângulo 4"/>
          <p:cNvSpPr/>
          <p:nvPr/>
        </p:nvSpPr>
        <p:spPr>
          <a:xfrm>
            <a:off x="506880" y="2518560"/>
            <a:ext cx="81298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800" spc="-1" strike="noStrike">
                <a:solidFill>
                  <a:srgbClr val="1f4e79"/>
                </a:solidFill>
                <a:latin typeface="Times New Roman"/>
                <a:ea typeface="Calibri"/>
              </a:rPr>
              <a:t>Elementos de Máquinas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9" name="Retângulo 5"/>
          <p:cNvSpPr/>
          <p:nvPr/>
        </p:nvSpPr>
        <p:spPr>
          <a:xfrm>
            <a:off x="3912120" y="5643720"/>
            <a:ext cx="13190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BELÉM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2023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" name="CaixaDeTexto 9"/>
          <p:cNvSpPr/>
          <p:nvPr/>
        </p:nvSpPr>
        <p:spPr>
          <a:xfrm>
            <a:off x="2138040" y="4971960"/>
            <a:ext cx="4867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</a:rPr>
              <a:t>Prof. Me. Eng. Giovanni de Souza Pinheiro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" name="CaixaDeTexto 6"/>
          <p:cNvSpPr/>
          <p:nvPr/>
        </p:nvSpPr>
        <p:spPr>
          <a:xfrm>
            <a:off x="742320" y="3710880"/>
            <a:ext cx="7659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000000"/>
                </a:solidFill>
                <a:latin typeface="Times New Roman"/>
              </a:rPr>
              <a:t>TEORIA DE FALHAS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2" name="Imagem 2" descr=""/>
          <p:cNvPicPr/>
          <p:nvPr/>
        </p:nvPicPr>
        <p:blipFill>
          <a:blip r:embed="rId1"/>
          <a:stretch/>
        </p:blipFill>
        <p:spPr>
          <a:xfrm>
            <a:off x="611640" y="495360"/>
            <a:ext cx="1292760" cy="1587240"/>
          </a:xfrm>
          <a:prstGeom prst="rect">
            <a:avLst/>
          </a:prstGeom>
          <a:ln w="0">
            <a:noFill/>
          </a:ln>
        </p:spPr>
      </p:pic>
      <p:sp>
        <p:nvSpPr>
          <p:cNvPr id="53" name="Retângulo 3"/>
          <p:cNvSpPr/>
          <p:nvPr/>
        </p:nvSpPr>
        <p:spPr>
          <a:xfrm>
            <a:off x="1981800" y="776160"/>
            <a:ext cx="4943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Universidade Federal do Pará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Instituto de Tecnologia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Faculdade de Engenharia Mecânica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" name="Imagem 11" descr="GVA1.jpg"/>
          <p:cNvPicPr/>
          <p:nvPr/>
        </p:nvPicPr>
        <p:blipFill>
          <a:blip r:embed="rId2"/>
          <a:stretch/>
        </p:blipFill>
        <p:spPr>
          <a:xfrm>
            <a:off x="7003080" y="822960"/>
            <a:ext cx="1846800" cy="110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0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Comparação Von Misses / Tresca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Imagem 2" descr=""/>
          <p:cNvPicPr/>
          <p:nvPr/>
        </p:nvPicPr>
        <p:blipFill>
          <a:blip r:embed="rId1"/>
          <a:stretch/>
        </p:blipFill>
        <p:spPr>
          <a:xfrm>
            <a:off x="1286640" y="2564640"/>
            <a:ext cx="6467040" cy="3580920"/>
          </a:xfrm>
          <a:prstGeom prst="rect">
            <a:avLst/>
          </a:prstGeom>
          <a:ln w="0">
            <a:noFill/>
          </a:ln>
        </p:spPr>
      </p:pic>
      <p:pic>
        <p:nvPicPr>
          <p:cNvPr id="112" name="Imagem 5" descr=""/>
          <p:cNvPicPr/>
          <p:nvPr/>
        </p:nvPicPr>
        <p:blipFill>
          <a:blip r:embed="rId2"/>
          <a:stretch/>
        </p:blipFill>
        <p:spPr>
          <a:xfrm>
            <a:off x="1389960" y="2589840"/>
            <a:ext cx="6467040" cy="3815640"/>
          </a:xfrm>
          <a:prstGeom prst="rect">
            <a:avLst/>
          </a:prstGeom>
          <a:ln w="0">
            <a:noFill/>
          </a:ln>
        </p:spPr>
      </p:pic>
      <p:sp>
        <p:nvSpPr>
          <p:cNvPr id="113" name="Retângulo 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14" name="Imagem 3" descr=""/>
          <p:cNvPicPr/>
          <p:nvPr/>
        </p:nvPicPr>
        <p:blipFill>
          <a:blip r:embed="rId3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15" name="Imagem 9" descr="GVA1.jpg"/>
          <p:cNvPicPr/>
          <p:nvPr/>
        </p:nvPicPr>
        <p:blipFill>
          <a:blip r:embed="rId4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16" name="CaixaDeTexto 6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8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Resultados experimentais aplicados a teorias de falha: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9" name="Imagem 2" descr=""/>
          <p:cNvPicPr/>
          <p:nvPr/>
        </p:nvPicPr>
        <p:blipFill>
          <a:blip r:embed="rId1"/>
          <a:stretch/>
        </p:blipFill>
        <p:spPr>
          <a:xfrm>
            <a:off x="1502280" y="2536560"/>
            <a:ext cx="6139440" cy="4125600"/>
          </a:xfrm>
          <a:prstGeom prst="rect">
            <a:avLst/>
          </a:prstGeom>
          <a:ln w="0">
            <a:noFill/>
          </a:ln>
        </p:spPr>
      </p:pic>
      <p:sp>
        <p:nvSpPr>
          <p:cNvPr id="120" name="Retângulo 12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1" name="Imagem 13" descr=""/>
          <p:cNvPicPr/>
          <p:nvPr/>
        </p:nvPicPr>
        <p:blipFill>
          <a:blip r:embed="rId2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22" name="Imagem 14" descr="GVA1.jpg"/>
          <p:cNvPicPr/>
          <p:nvPr/>
        </p:nvPicPr>
        <p:blipFill>
          <a:blip r:embed="rId3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23" name="CaixaDeTexto 1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5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Critérios de falhas para materiais dúcteis: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Tanto a teoria da energia de distorção como a teoria da máxima tensão de cisalhamento são critérios de falha aceitáveis;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Indicadas para carregamento estático de materiais dúcteis, homogêneos e isotrópicos, cujas resistências à tração e à compressão são da mesma magnitude; 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A maioria dos metais forjados utilizados na engenharia e alguns polímeros estão nessa categoria dos chamados materiais uniformes;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Materiais não uniformes, como metais fundidos  frágeis e compósitos, não exibem essas propriedades uniformes e requerem teorias de falha mais complexas;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Retângulo 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7" name="Imagem 2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28" name="Imagem 3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29" name="CaixaDeTexto 5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2" dur="indefinite" restart="never" nodeType="tmRoot">
          <p:childTnLst>
            <p:seq>
              <p:cTn id="123" dur="indefinite" nodeType="mainSeq">
                <p:childTnLst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31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Determine os coeficientes de segurança para o suporte do tirante mostrado na figura a seguir, para o ponto A, baseado tanto na teoria da energia de distorção como na teoria da máxima tensão de cisalhamento e compare-os. O material é alumínio 2024-T4 com tensão de escoamento de 47000 psi. O comprimento da haste é l = 6 in e do braço a =8 in. O diâmetro externo da haste é d = 1,5 in. A força é F =1000 lb.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Considere o carregamento é estático e o conjunto está a temperatura ambiente. Considere o cisalhamento devido à força cortante, assim como outras tensões.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2" name="Imagem 2" descr=""/>
          <p:cNvPicPr/>
          <p:nvPr/>
        </p:nvPicPr>
        <p:blipFill>
          <a:blip r:embed="rId1"/>
          <a:stretch/>
        </p:blipFill>
        <p:spPr>
          <a:xfrm>
            <a:off x="3111480" y="5071680"/>
            <a:ext cx="2817360" cy="1797840"/>
          </a:xfrm>
          <a:prstGeom prst="rect">
            <a:avLst/>
          </a:prstGeom>
          <a:ln w="0">
            <a:noFill/>
          </a:ln>
        </p:spPr>
      </p:pic>
      <p:sp>
        <p:nvSpPr>
          <p:cNvPr id="133" name="Retângulo 5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34" name="Imagem 9" descr=""/>
          <p:cNvPicPr/>
          <p:nvPr/>
        </p:nvPicPr>
        <p:blipFill>
          <a:blip r:embed="rId2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35" name="Imagem 11" descr="GVA1.jpg"/>
          <p:cNvPicPr/>
          <p:nvPr/>
        </p:nvPicPr>
        <p:blipFill>
          <a:blip r:embed="rId3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36" name="CaixaDeTexto 1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38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l = 6 in; a =8 in; d = 1,5 in e F =1000 lb.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Solução: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A tensão máxima de cisalhamento e as tensões principais que resultam dessa combinação de tensões aplicadas: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9" name="Imagem 2" descr=""/>
          <p:cNvPicPr/>
          <p:nvPr/>
        </p:nvPicPr>
        <p:blipFill>
          <a:blip r:embed="rId1"/>
          <a:stretch/>
        </p:blipFill>
        <p:spPr>
          <a:xfrm>
            <a:off x="6688800" y="1982160"/>
            <a:ext cx="2308680" cy="1473480"/>
          </a:xfrm>
          <a:prstGeom prst="rect">
            <a:avLst/>
          </a:prstGeom>
          <a:ln w="0">
            <a:noFill/>
          </a:ln>
        </p:spPr>
      </p:pic>
      <p:pic>
        <p:nvPicPr>
          <p:cNvPr id="140" name="Imagem 3" descr=""/>
          <p:cNvPicPr/>
          <p:nvPr/>
        </p:nvPicPr>
        <p:blipFill>
          <a:blip r:embed="rId2"/>
          <a:stretch/>
        </p:blipFill>
        <p:spPr>
          <a:xfrm>
            <a:off x="3010680" y="3299400"/>
            <a:ext cx="3018960" cy="1066320"/>
          </a:xfrm>
          <a:prstGeom prst="rect">
            <a:avLst/>
          </a:prstGeom>
          <a:ln w="0">
            <a:noFill/>
          </a:ln>
        </p:spPr>
      </p:pic>
      <p:pic>
        <p:nvPicPr>
          <p:cNvPr id="141" name="Imagem 9" descr=""/>
          <p:cNvPicPr/>
          <p:nvPr/>
        </p:nvPicPr>
        <p:blipFill>
          <a:blip r:embed="rId3"/>
          <a:stretch/>
        </p:blipFill>
        <p:spPr>
          <a:xfrm>
            <a:off x="2472480" y="5246280"/>
            <a:ext cx="4095360" cy="1523520"/>
          </a:xfrm>
          <a:prstGeom prst="rect">
            <a:avLst/>
          </a:prstGeom>
          <a:ln w="0">
            <a:noFill/>
          </a:ln>
        </p:spPr>
      </p:pic>
      <p:pic>
        <p:nvPicPr>
          <p:cNvPr id="142" name="Imagem 12" descr=""/>
          <p:cNvPicPr/>
          <p:nvPr/>
        </p:nvPicPr>
        <p:blipFill>
          <a:blip r:embed="rId4"/>
          <a:stretch/>
        </p:blipFill>
        <p:spPr>
          <a:xfrm>
            <a:off x="1388880" y="3061080"/>
            <a:ext cx="1504440" cy="1542600"/>
          </a:xfrm>
          <a:prstGeom prst="rect">
            <a:avLst/>
          </a:prstGeom>
          <a:ln w="0">
            <a:noFill/>
          </a:ln>
        </p:spPr>
      </p:pic>
      <p:sp>
        <p:nvSpPr>
          <p:cNvPr id="143" name="Retângulo 1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4" name="Imagem 13" descr=""/>
          <p:cNvPicPr/>
          <p:nvPr/>
        </p:nvPicPr>
        <p:blipFill>
          <a:blip r:embed="rId5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45" name="Imagem 14" descr="GVA1.jpg"/>
          <p:cNvPicPr/>
          <p:nvPr/>
        </p:nvPicPr>
        <p:blipFill>
          <a:blip r:embed="rId6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46" name="CaixaDeTexto 1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4" dur="indefinite" restart="never" nodeType="tmRoot">
          <p:childTnLst>
            <p:seq>
              <p:cTn id="145" dur="indefinite" nodeType="mainSeq">
                <p:childTnLst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500"/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48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l = 6 in; a =8 in; d = 1,5 in e F =1000 lb.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Solução: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A tensão equivalente de von Mises a partir das tensões principais: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Coeficiente de segurança usando a teoria da energia de distorção: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Coeficiente de segurança usando a teoria da máxima tensão de cisalhamento: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9" name="Imagem 2" descr=""/>
          <p:cNvPicPr/>
          <p:nvPr/>
        </p:nvPicPr>
        <p:blipFill>
          <a:blip r:embed="rId1"/>
          <a:stretch/>
        </p:blipFill>
        <p:spPr>
          <a:xfrm>
            <a:off x="6688800" y="1982160"/>
            <a:ext cx="2308680" cy="1473480"/>
          </a:xfrm>
          <a:prstGeom prst="rect">
            <a:avLst/>
          </a:prstGeom>
          <a:ln w="0">
            <a:noFill/>
          </a:ln>
        </p:spPr>
      </p:pic>
      <p:pic>
        <p:nvPicPr>
          <p:cNvPr id="150" name="Imagem 5" descr=""/>
          <p:cNvPicPr/>
          <p:nvPr/>
        </p:nvPicPr>
        <p:blipFill>
          <a:blip r:embed="rId2"/>
          <a:stretch/>
        </p:blipFill>
        <p:spPr>
          <a:xfrm>
            <a:off x="2819880" y="3769560"/>
            <a:ext cx="3400200" cy="609120"/>
          </a:xfrm>
          <a:prstGeom prst="rect">
            <a:avLst/>
          </a:prstGeom>
          <a:ln w="0">
            <a:noFill/>
          </a:ln>
        </p:spPr>
      </p:pic>
      <p:pic>
        <p:nvPicPr>
          <p:cNvPr id="151" name="Imagem 13" descr=""/>
          <p:cNvPicPr/>
          <p:nvPr/>
        </p:nvPicPr>
        <p:blipFill>
          <a:blip r:embed="rId3"/>
          <a:stretch/>
        </p:blipFill>
        <p:spPr>
          <a:xfrm>
            <a:off x="3791520" y="4931280"/>
            <a:ext cx="1456920" cy="409320"/>
          </a:xfrm>
          <a:prstGeom prst="rect">
            <a:avLst/>
          </a:prstGeom>
          <a:ln w="0">
            <a:noFill/>
          </a:ln>
        </p:spPr>
      </p:pic>
      <p:pic>
        <p:nvPicPr>
          <p:cNvPr id="152" name="Imagem 15" descr=""/>
          <p:cNvPicPr/>
          <p:nvPr/>
        </p:nvPicPr>
        <p:blipFill>
          <a:blip r:embed="rId4"/>
          <a:stretch/>
        </p:blipFill>
        <p:spPr>
          <a:xfrm>
            <a:off x="3434400" y="5797440"/>
            <a:ext cx="2171520" cy="504360"/>
          </a:xfrm>
          <a:prstGeom prst="rect">
            <a:avLst/>
          </a:prstGeom>
          <a:ln w="0">
            <a:noFill/>
          </a:ln>
        </p:spPr>
      </p:pic>
      <p:sp>
        <p:nvSpPr>
          <p:cNvPr id="153" name="Retângulo 9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4" name="Imagem 11" descr=""/>
          <p:cNvPicPr/>
          <p:nvPr/>
        </p:nvPicPr>
        <p:blipFill>
          <a:blip r:embed="rId5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55" name="Imagem 12" descr="GVA1.jpg"/>
          <p:cNvPicPr/>
          <p:nvPr/>
        </p:nvPicPr>
        <p:blipFill>
          <a:blip r:embed="rId6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56" name="CaixaDeTexto 1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4" dur="indefinite" restart="never" nodeType="tmRoot">
          <p:childTnLst>
            <p:seq>
              <p:cTn id="165" dur="indefinite" nodeType="mainSeq">
                <p:childTnLst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" dur="5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" dur="500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Para o alicate de pressão (ViseGrip®) desenhado em escala na Figura, determine os fatores de segurança para cada pino, assumindo uma força de aperto P = 4000 N na posição ilustrada. Todos os pinos estão sob cisalhamento duplo, têm 8 mm de diâmetro e Sy = 400 MPa.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59" name="Imagem 3" descr=""/>
          <p:cNvPicPr/>
          <p:nvPr/>
        </p:nvPicPr>
        <p:blipFill>
          <a:blip r:embed="rId1"/>
          <a:stretch/>
        </p:blipFill>
        <p:spPr>
          <a:xfrm>
            <a:off x="2374560" y="3847680"/>
            <a:ext cx="4394520" cy="1996560"/>
          </a:xfrm>
          <a:prstGeom prst="rect">
            <a:avLst/>
          </a:prstGeom>
          <a:ln w="0">
            <a:noFill/>
          </a:ln>
        </p:spPr>
      </p:pic>
      <p:sp>
        <p:nvSpPr>
          <p:cNvPr id="160" name="Retângulo 6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1" name="Imagem 10" descr=""/>
          <p:cNvPicPr/>
          <p:nvPr/>
        </p:nvPicPr>
        <p:blipFill>
          <a:blip r:embed="rId2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62" name="Imagem 11" descr="GVA1.jpg"/>
          <p:cNvPicPr/>
          <p:nvPr/>
        </p:nvPicPr>
        <p:blipFill>
          <a:blip r:embed="rId3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63" name="CaixaDeTexto 1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Diagramas de corpo livre: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66" name="Imagem 4" descr=""/>
          <p:cNvPicPr/>
          <p:nvPr/>
        </p:nvPicPr>
        <p:blipFill>
          <a:blip r:embed="rId1"/>
          <a:stretch/>
        </p:blipFill>
        <p:spPr>
          <a:xfrm>
            <a:off x="2905920" y="2146680"/>
            <a:ext cx="6000480" cy="4638240"/>
          </a:xfrm>
          <a:prstGeom prst="rect">
            <a:avLst/>
          </a:prstGeom>
          <a:ln w="0">
            <a:noFill/>
          </a:ln>
        </p:spPr>
      </p:pic>
      <p:pic>
        <p:nvPicPr>
          <p:cNvPr id="167" name="Imagem 12" descr=""/>
          <p:cNvPicPr/>
          <p:nvPr/>
        </p:nvPicPr>
        <p:blipFill>
          <a:blip r:embed="rId2"/>
          <a:stretch/>
        </p:blipFill>
        <p:spPr>
          <a:xfrm>
            <a:off x="212040" y="2881440"/>
            <a:ext cx="3904920" cy="1285560"/>
          </a:xfrm>
          <a:prstGeom prst="rect">
            <a:avLst/>
          </a:prstGeom>
          <a:ln w="0">
            <a:noFill/>
          </a:ln>
        </p:spPr>
      </p:pic>
      <p:sp>
        <p:nvSpPr>
          <p:cNvPr id="168" name="Retângulo 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9" name="Imagem 3" descr=""/>
          <p:cNvPicPr/>
          <p:nvPr/>
        </p:nvPicPr>
        <p:blipFill>
          <a:blip r:embed="rId3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70" name="Imagem 6" descr="GVA1.jpg"/>
          <p:cNvPicPr/>
          <p:nvPr/>
        </p:nvPicPr>
        <p:blipFill>
          <a:blip r:embed="rId4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71" name="CaixaDeTexto 7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Pela condição de equilíbrio estático: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74" name="Imagem 4" descr=""/>
          <p:cNvPicPr/>
          <p:nvPr/>
        </p:nvPicPr>
        <p:blipFill>
          <a:blip r:embed="rId1"/>
          <a:srcRect l="0" t="33496" r="41682" b="33636"/>
          <a:stretch/>
        </p:blipFill>
        <p:spPr>
          <a:xfrm>
            <a:off x="4946040" y="2036160"/>
            <a:ext cx="3914640" cy="1705320"/>
          </a:xfrm>
          <a:prstGeom prst="rect">
            <a:avLst/>
          </a:prstGeom>
          <a:ln w="0">
            <a:noFill/>
          </a:ln>
        </p:spPr>
      </p:pic>
      <p:pic>
        <p:nvPicPr>
          <p:cNvPr id="175" name="Imagem 10" descr=""/>
          <p:cNvPicPr/>
          <p:nvPr/>
        </p:nvPicPr>
        <p:blipFill>
          <a:blip r:embed="rId2"/>
          <a:stretch/>
        </p:blipFill>
        <p:spPr>
          <a:xfrm>
            <a:off x="316800" y="3155040"/>
            <a:ext cx="4628880" cy="380520"/>
          </a:xfrm>
          <a:prstGeom prst="rect">
            <a:avLst/>
          </a:prstGeom>
          <a:ln w="0">
            <a:noFill/>
          </a:ln>
        </p:spPr>
      </p:pic>
      <p:pic>
        <p:nvPicPr>
          <p:cNvPr id="176" name="Imagem 3" descr=""/>
          <p:cNvPicPr/>
          <p:nvPr/>
        </p:nvPicPr>
        <p:blipFill>
          <a:blip r:embed="rId3"/>
          <a:stretch/>
        </p:blipFill>
        <p:spPr>
          <a:xfrm>
            <a:off x="316800" y="4389120"/>
            <a:ext cx="4924080" cy="456840"/>
          </a:xfrm>
          <a:prstGeom prst="rect">
            <a:avLst/>
          </a:prstGeom>
          <a:ln w="0">
            <a:noFill/>
          </a:ln>
        </p:spPr>
      </p:pic>
      <p:pic>
        <p:nvPicPr>
          <p:cNvPr id="177" name="Imagem 11" descr=""/>
          <p:cNvPicPr/>
          <p:nvPr/>
        </p:nvPicPr>
        <p:blipFill>
          <a:blip r:embed="rId4"/>
          <a:stretch/>
        </p:blipFill>
        <p:spPr>
          <a:xfrm>
            <a:off x="1464480" y="3619800"/>
            <a:ext cx="2333160" cy="685440"/>
          </a:xfrm>
          <a:prstGeom prst="rect">
            <a:avLst/>
          </a:prstGeom>
          <a:ln w="0">
            <a:noFill/>
          </a:ln>
        </p:spPr>
      </p:pic>
      <p:pic>
        <p:nvPicPr>
          <p:cNvPr id="178" name="Imagem 13" descr=""/>
          <p:cNvPicPr/>
          <p:nvPr/>
        </p:nvPicPr>
        <p:blipFill>
          <a:blip r:embed="rId5"/>
          <a:stretch/>
        </p:blipFill>
        <p:spPr>
          <a:xfrm>
            <a:off x="316800" y="4952880"/>
            <a:ext cx="5667120" cy="694800"/>
          </a:xfrm>
          <a:prstGeom prst="rect">
            <a:avLst/>
          </a:prstGeom>
          <a:ln w="0">
            <a:noFill/>
          </a:ln>
        </p:spPr>
      </p:pic>
      <p:pic>
        <p:nvPicPr>
          <p:cNvPr id="179" name="Imagem 15" descr=""/>
          <p:cNvPicPr/>
          <p:nvPr/>
        </p:nvPicPr>
        <p:blipFill>
          <a:blip r:embed="rId6"/>
          <a:stretch/>
        </p:blipFill>
        <p:spPr>
          <a:xfrm>
            <a:off x="316800" y="5754600"/>
            <a:ext cx="5009760" cy="933120"/>
          </a:xfrm>
          <a:prstGeom prst="rect">
            <a:avLst/>
          </a:prstGeom>
          <a:ln w="0">
            <a:noFill/>
          </a:ln>
        </p:spPr>
      </p:pic>
      <p:pic>
        <p:nvPicPr>
          <p:cNvPr id="180" name="Imagem 17" descr=""/>
          <p:cNvPicPr/>
          <p:nvPr/>
        </p:nvPicPr>
        <p:blipFill>
          <a:blip r:embed="rId7"/>
          <a:stretch/>
        </p:blipFill>
        <p:spPr>
          <a:xfrm>
            <a:off x="6977520" y="5301360"/>
            <a:ext cx="1418760" cy="124740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181" name="Retângulo 18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2" name="Imagem 19" descr=""/>
          <p:cNvPicPr/>
          <p:nvPr/>
        </p:nvPicPr>
        <p:blipFill>
          <a:blip r:embed="rId8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83" name="Imagem 20" descr="GVA1.jpg"/>
          <p:cNvPicPr/>
          <p:nvPr/>
        </p:nvPicPr>
        <p:blipFill>
          <a:blip r:embed="rId9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84" name="CaixaDeTexto 1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Definindo as forças análogas: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87" name="Imagem 4" descr=""/>
          <p:cNvPicPr/>
          <p:nvPr/>
        </p:nvPicPr>
        <p:blipFill>
          <a:blip r:embed="rId1"/>
          <a:srcRect l="0" t="33496" r="41682" b="33636"/>
          <a:stretch/>
        </p:blipFill>
        <p:spPr>
          <a:xfrm>
            <a:off x="4946040" y="2036160"/>
            <a:ext cx="3914640" cy="1705320"/>
          </a:xfrm>
          <a:prstGeom prst="rect">
            <a:avLst/>
          </a:prstGeom>
          <a:ln w="0">
            <a:noFill/>
          </a:ln>
        </p:spPr>
      </p:pic>
      <p:pic>
        <p:nvPicPr>
          <p:cNvPr id="188" name="Imagem 20" descr=""/>
          <p:cNvPicPr/>
          <p:nvPr/>
        </p:nvPicPr>
        <p:blipFill>
          <a:blip r:embed="rId2"/>
          <a:srcRect l="65613" t="33419" r="0" b="38254"/>
          <a:stretch/>
        </p:blipFill>
        <p:spPr>
          <a:xfrm>
            <a:off x="6137640" y="3741840"/>
            <a:ext cx="2062800" cy="1313640"/>
          </a:xfrm>
          <a:prstGeom prst="rect">
            <a:avLst/>
          </a:prstGeom>
          <a:ln w="0">
            <a:noFill/>
          </a:ln>
        </p:spPr>
      </p:pic>
      <p:pic>
        <p:nvPicPr>
          <p:cNvPr id="189" name="Imagem 21" descr=""/>
          <p:cNvPicPr/>
          <p:nvPr/>
        </p:nvPicPr>
        <p:blipFill>
          <a:blip r:embed="rId3"/>
          <a:srcRect l="9545" t="63679" r="0" b="0"/>
          <a:stretch/>
        </p:blipFill>
        <p:spPr>
          <a:xfrm>
            <a:off x="3715920" y="5070240"/>
            <a:ext cx="5427720" cy="1684080"/>
          </a:xfrm>
          <a:prstGeom prst="rect">
            <a:avLst/>
          </a:prstGeom>
          <a:ln w="0">
            <a:noFill/>
          </a:ln>
        </p:spPr>
      </p:pic>
      <p:pic>
        <p:nvPicPr>
          <p:cNvPr id="190" name="Imagem 6" descr=""/>
          <p:cNvPicPr/>
          <p:nvPr/>
        </p:nvPicPr>
        <p:blipFill>
          <a:blip r:embed="rId4"/>
          <a:stretch/>
        </p:blipFill>
        <p:spPr>
          <a:xfrm>
            <a:off x="401040" y="3043080"/>
            <a:ext cx="933120" cy="828360"/>
          </a:xfrm>
          <a:prstGeom prst="rect">
            <a:avLst/>
          </a:prstGeom>
          <a:ln w="0">
            <a:noFill/>
          </a:ln>
        </p:spPr>
      </p:pic>
      <p:pic>
        <p:nvPicPr>
          <p:cNvPr id="191" name="Imagem 22" descr=""/>
          <p:cNvPicPr/>
          <p:nvPr/>
        </p:nvPicPr>
        <p:blipFill>
          <a:blip r:embed="rId5"/>
          <a:stretch/>
        </p:blipFill>
        <p:spPr>
          <a:xfrm>
            <a:off x="1567080" y="3072960"/>
            <a:ext cx="1199880" cy="818640"/>
          </a:xfrm>
          <a:prstGeom prst="rect">
            <a:avLst/>
          </a:prstGeom>
          <a:ln w="0">
            <a:noFill/>
          </a:ln>
        </p:spPr>
      </p:pic>
      <p:pic>
        <p:nvPicPr>
          <p:cNvPr id="192" name="Imagem 24" descr=""/>
          <p:cNvPicPr/>
          <p:nvPr/>
        </p:nvPicPr>
        <p:blipFill>
          <a:blip r:embed="rId6"/>
          <a:stretch/>
        </p:blipFill>
        <p:spPr>
          <a:xfrm>
            <a:off x="371520" y="4006440"/>
            <a:ext cx="894960" cy="761760"/>
          </a:xfrm>
          <a:prstGeom prst="rect">
            <a:avLst/>
          </a:prstGeom>
          <a:ln w="0">
            <a:noFill/>
          </a:ln>
        </p:spPr>
      </p:pic>
      <p:pic>
        <p:nvPicPr>
          <p:cNvPr id="193" name="Imagem 26" descr=""/>
          <p:cNvPicPr/>
          <p:nvPr/>
        </p:nvPicPr>
        <p:blipFill>
          <a:blip r:embed="rId7"/>
          <a:stretch/>
        </p:blipFill>
        <p:spPr>
          <a:xfrm>
            <a:off x="1562760" y="4056840"/>
            <a:ext cx="1076040" cy="723600"/>
          </a:xfrm>
          <a:prstGeom prst="rect">
            <a:avLst/>
          </a:prstGeom>
          <a:ln w="0">
            <a:noFill/>
          </a:ln>
        </p:spPr>
      </p:pic>
      <p:pic>
        <p:nvPicPr>
          <p:cNvPr id="194" name="Imagem 28" descr=""/>
          <p:cNvPicPr/>
          <p:nvPr/>
        </p:nvPicPr>
        <p:blipFill>
          <a:blip r:embed="rId8"/>
          <a:stretch/>
        </p:blipFill>
        <p:spPr>
          <a:xfrm>
            <a:off x="384120" y="4902840"/>
            <a:ext cx="933120" cy="780840"/>
          </a:xfrm>
          <a:prstGeom prst="rect">
            <a:avLst/>
          </a:prstGeom>
          <a:ln w="0">
            <a:noFill/>
          </a:ln>
        </p:spPr>
      </p:pic>
      <p:pic>
        <p:nvPicPr>
          <p:cNvPr id="195" name="Imagem 30" descr=""/>
          <p:cNvPicPr/>
          <p:nvPr/>
        </p:nvPicPr>
        <p:blipFill>
          <a:blip r:embed="rId9"/>
          <a:stretch/>
        </p:blipFill>
        <p:spPr>
          <a:xfrm>
            <a:off x="1554840" y="4945680"/>
            <a:ext cx="1161720" cy="780840"/>
          </a:xfrm>
          <a:prstGeom prst="rect">
            <a:avLst/>
          </a:prstGeom>
          <a:ln w="0">
            <a:noFill/>
          </a:ln>
        </p:spPr>
      </p:pic>
      <p:sp>
        <p:nvSpPr>
          <p:cNvPr id="196" name="Retângulo 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97" name="Imagem 3" descr=""/>
          <p:cNvPicPr/>
          <p:nvPr/>
        </p:nvPicPr>
        <p:blipFill>
          <a:blip r:embed="rId10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98" name="Imagem 10" descr="GVA1.jpg"/>
          <p:cNvPicPr/>
          <p:nvPr/>
        </p:nvPicPr>
        <p:blipFill>
          <a:blip r:embed="rId11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99" name="CaixaDeTexto 7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6" name="Retângulo 7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/>
          </p:nvPr>
        </p:nvSpPr>
        <p:spPr>
          <a:xfrm>
            <a:off x="317880" y="2160000"/>
            <a:ext cx="7886520" cy="1482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Teoria de falhas: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Em geral, materiais dúcteis e isotrópicos submetidos a carregamentos estáticos são limitados pelas suas tensões de cisalhamento, enquanto materiais frágeis são limitados pela tensão normal;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Picture 1" descr="fig05_01.jpg"/>
          <p:cNvPicPr/>
          <p:nvPr/>
        </p:nvPicPr>
        <p:blipFill>
          <a:blip r:embed="rId1"/>
          <a:srcRect l="26509" t="0" r="24304" b="70077"/>
          <a:stretch/>
        </p:blipFill>
        <p:spPr>
          <a:xfrm>
            <a:off x="1090800" y="3642840"/>
            <a:ext cx="2328480" cy="249660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1" descr="fig05_01.jpg"/>
          <p:cNvPicPr/>
          <p:nvPr/>
        </p:nvPicPr>
        <p:blipFill>
          <a:blip r:embed="rId2"/>
          <a:srcRect l="28256" t="44385" r="25699" b="30286"/>
          <a:stretch/>
        </p:blipFill>
        <p:spPr>
          <a:xfrm>
            <a:off x="5046840" y="4008960"/>
            <a:ext cx="2079000" cy="2015280"/>
          </a:xfrm>
          <a:prstGeom prst="rect">
            <a:avLst/>
          </a:prstGeom>
          <a:ln w="0">
            <a:noFill/>
          </a:ln>
        </p:spPr>
      </p:pic>
      <p:sp>
        <p:nvSpPr>
          <p:cNvPr id="60" name="CaixaDeTexto 12"/>
          <p:cNvSpPr/>
          <p:nvPr/>
        </p:nvSpPr>
        <p:spPr>
          <a:xfrm>
            <a:off x="1540800" y="6139800"/>
            <a:ext cx="1428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</a:rPr>
              <a:t>Tração Pura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" name="CaixaDeTexto 5"/>
          <p:cNvSpPr/>
          <p:nvPr/>
        </p:nvSpPr>
        <p:spPr>
          <a:xfrm>
            <a:off x="5372280" y="6139800"/>
            <a:ext cx="1428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</a:rPr>
              <a:t>Torção Pura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2" name="Imagem 3" descr=""/>
          <p:cNvPicPr/>
          <p:nvPr/>
        </p:nvPicPr>
        <p:blipFill>
          <a:blip r:embed="rId3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63" name="Imagem 9" descr="GVA1.jpg"/>
          <p:cNvPicPr/>
          <p:nvPr/>
        </p:nvPicPr>
        <p:blipFill>
          <a:blip r:embed="rId4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Considerando os pinos sobre cisalhamento duplo: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202" name="Imagem 11" descr=""/>
          <p:cNvPicPr/>
          <p:nvPr/>
        </p:nvPicPr>
        <p:blipFill>
          <a:blip r:embed="rId1"/>
          <a:stretch/>
        </p:blipFill>
        <p:spPr>
          <a:xfrm>
            <a:off x="610920" y="2916000"/>
            <a:ext cx="856800" cy="599760"/>
          </a:xfrm>
          <a:prstGeom prst="rect">
            <a:avLst/>
          </a:prstGeom>
          <a:ln w="0">
            <a:noFill/>
          </a:ln>
        </p:spPr>
      </p:pic>
      <p:pic>
        <p:nvPicPr>
          <p:cNvPr id="203" name="Imagem 13" descr=""/>
          <p:cNvPicPr/>
          <p:nvPr/>
        </p:nvPicPr>
        <p:blipFill>
          <a:blip r:embed="rId2"/>
          <a:stretch/>
        </p:blipFill>
        <p:spPr>
          <a:xfrm>
            <a:off x="1468440" y="3039840"/>
            <a:ext cx="1123560" cy="352080"/>
          </a:xfrm>
          <a:prstGeom prst="rect">
            <a:avLst/>
          </a:prstGeom>
          <a:ln w="0">
            <a:noFill/>
          </a:ln>
        </p:spPr>
      </p:pic>
      <p:pic>
        <p:nvPicPr>
          <p:cNvPr id="204" name="Imagem 15" descr=""/>
          <p:cNvPicPr/>
          <p:nvPr/>
        </p:nvPicPr>
        <p:blipFill>
          <a:blip r:embed="rId3"/>
          <a:stretch/>
        </p:blipFill>
        <p:spPr>
          <a:xfrm>
            <a:off x="582480" y="3654000"/>
            <a:ext cx="885600" cy="628200"/>
          </a:xfrm>
          <a:prstGeom prst="rect">
            <a:avLst/>
          </a:prstGeom>
          <a:ln w="0">
            <a:noFill/>
          </a:ln>
        </p:spPr>
      </p:pic>
      <p:pic>
        <p:nvPicPr>
          <p:cNvPr id="205" name="Imagem 17" descr=""/>
          <p:cNvPicPr/>
          <p:nvPr/>
        </p:nvPicPr>
        <p:blipFill>
          <a:blip r:embed="rId4"/>
          <a:stretch/>
        </p:blipFill>
        <p:spPr>
          <a:xfrm>
            <a:off x="1563480" y="3836160"/>
            <a:ext cx="933120" cy="313920"/>
          </a:xfrm>
          <a:prstGeom prst="rect">
            <a:avLst/>
          </a:prstGeom>
          <a:ln w="0">
            <a:noFill/>
          </a:ln>
        </p:spPr>
      </p:pic>
      <p:pic>
        <p:nvPicPr>
          <p:cNvPr id="206" name="Imagem 19" descr=""/>
          <p:cNvPicPr/>
          <p:nvPr/>
        </p:nvPicPr>
        <p:blipFill>
          <a:blip r:embed="rId5"/>
          <a:stretch/>
        </p:blipFill>
        <p:spPr>
          <a:xfrm>
            <a:off x="572760" y="4462560"/>
            <a:ext cx="894960" cy="609120"/>
          </a:xfrm>
          <a:prstGeom prst="rect">
            <a:avLst/>
          </a:prstGeom>
          <a:ln w="0">
            <a:noFill/>
          </a:ln>
        </p:spPr>
      </p:pic>
      <p:pic>
        <p:nvPicPr>
          <p:cNvPr id="207" name="Imagem 25" descr=""/>
          <p:cNvPicPr/>
          <p:nvPr/>
        </p:nvPicPr>
        <p:blipFill>
          <a:blip r:embed="rId6"/>
          <a:stretch/>
        </p:blipFill>
        <p:spPr>
          <a:xfrm>
            <a:off x="1468440" y="4610160"/>
            <a:ext cx="999720" cy="304560"/>
          </a:xfrm>
          <a:prstGeom prst="rect">
            <a:avLst/>
          </a:prstGeom>
          <a:ln w="0">
            <a:noFill/>
          </a:ln>
        </p:spPr>
      </p:pic>
      <p:pic>
        <p:nvPicPr>
          <p:cNvPr id="208" name="Imagem 29" descr=""/>
          <p:cNvPicPr/>
          <p:nvPr/>
        </p:nvPicPr>
        <p:blipFill>
          <a:blip r:embed="rId7"/>
          <a:stretch/>
        </p:blipFill>
        <p:spPr>
          <a:xfrm>
            <a:off x="4559400" y="3401640"/>
            <a:ext cx="1323720" cy="113328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209" name="CaixaDeTexto 32"/>
              <p:cNvSpPr txBox="1"/>
              <p:nvPr/>
            </p:nvSpPr>
            <p:spPr>
              <a:xfrm>
                <a:off x="2592360" y="5470920"/>
                <a:ext cx="4571640" cy="655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𝜎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r>
                      <m:t xml:space="preserve">=</m:t>
                    </m:r>
                    <m:rad>
                      <m:radPr>
                        <m:degHide m:val="1"/>
                      </m:radPr>
                      <m:deg/>
                      <m:e>
                        <m:sSubSup>
                          <m:e>
                            <m:r>
                              <m:t xml:space="preserve">𝜎</m:t>
                            </m:r>
                          </m:e>
                          <m:sub>
                            <m:r>
                              <m:t xml:space="preserve">𝑥</m:t>
                            </m:r>
                          </m:sub>
                          <m:sup>
                            <m:r>
                              <m:t xml:space="preserve">2</m:t>
                            </m:r>
                          </m:sup>
                        </m:sSubSup>
                        <m:r>
                          <m:t xml:space="preserve">+</m:t>
                        </m:r>
                        <m:sSubSup>
                          <m:e>
                            <m:r>
                              <m:t xml:space="preserve">𝜎</m:t>
                            </m:r>
                          </m:e>
                          <m:sub>
                            <m:r>
                              <m:t xml:space="preserve">𝑦</m:t>
                            </m:r>
                          </m:sub>
                          <m:sup>
                            <m:r>
                              <m:t xml:space="preserve">2</m:t>
                            </m:r>
                          </m:sup>
                        </m:sSubSup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𝜎</m:t>
                            </m:r>
                          </m:e>
                          <m:sub>
                            <m:r>
                              <m:t xml:space="preserve">𝑥</m:t>
                            </m:r>
                          </m:sub>
                        </m:sSub>
                        <m:r>
                          <m:t xml:space="preserve">.</m:t>
                        </m:r>
                        <m:sSub>
                          <m:e>
                            <m:r>
                              <m:t xml:space="preserve">𝜎</m:t>
                            </m:r>
                          </m:e>
                          <m:sub>
                            <m:r>
                              <m:t xml:space="preserve">𝑦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3.</m:t>
                        </m:r>
                        <m:sSubSup>
                          <m:e>
                            <m:r>
                              <m:t xml:space="preserve">𝜏</m:t>
                            </m:r>
                          </m:e>
                          <m:sub>
                            <m:r>
                              <m:t xml:space="preserve">𝑥𝑦</m:t>
                            </m:r>
                          </m:sub>
                          <m:sup>
                            <m:r>
                              <m:t xml:space="preserve">2</m:t>
                            </m:r>
                          </m:sup>
                        </m:sSubSup>
                      </m:e>
                    </m:rad>
                  </m:oMath>
                </a14:m>
              </a:p>
            </p:txBody>
          </p:sp>
        </mc:Choice>
        <mc:Fallback/>
      </mc:AlternateContent>
      <p:sp>
        <p:nvSpPr>
          <p:cNvPr id="210" name="Retângulo 4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1" name="Imagem 6" descr=""/>
          <p:cNvPicPr/>
          <p:nvPr/>
        </p:nvPicPr>
        <p:blipFill>
          <a:blip r:embed="rId8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12" name="Imagem 10" descr="GVA1.jpg"/>
          <p:cNvPicPr/>
          <p:nvPr/>
        </p:nvPicPr>
        <p:blipFill>
          <a:blip r:embed="rId9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213" name="CaixaDeTexto 1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Considerando o critério de falha de Von Misses: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216" name="CaixaDeTexto 32"/>
              <p:cNvSpPr txBox="1"/>
              <p:nvPr/>
            </p:nvSpPr>
            <p:spPr>
              <a:xfrm>
                <a:off x="4519800" y="2553480"/>
                <a:ext cx="4571640" cy="655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𝜎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r>
                      <m:t xml:space="preserve">=</m:t>
                    </m:r>
                    <m:rad>
                      <m:radPr>
                        <m:degHide m:val="1"/>
                      </m:radPr>
                      <m:deg/>
                      <m:e>
                        <m:sSubSup>
                          <m:e>
                            <m:r>
                              <m:t xml:space="preserve">𝜎</m:t>
                            </m:r>
                          </m:e>
                          <m:sub>
                            <m:r>
                              <m:t xml:space="preserve">𝑥</m:t>
                            </m:r>
                          </m:sub>
                          <m:sup>
                            <m:r>
                              <m:t xml:space="preserve">2</m:t>
                            </m:r>
                          </m:sup>
                        </m:sSubSup>
                        <m:r>
                          <m:t xml:space="preserve">+</m:t>
                        </m:r>
                        <m:sSubSup>
                          <m:e>
                            <m:r>
                              <m:t xml:space="preserve">𝜎</m:t>
                            </m:r>
                          </m:e>
                          <m:sub>
                            <m:r>
                              <m:t xml:space="preserve">𝑦</m:t>
                            </m:r>
                          </m:sub>
                          <m:sup>
                            <m:r>
                              <m:t xml:space="preserve">2</m:t>
                            </m:r>
                          </m:sup>
                        </m:sSubSup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𝜎</m:t>
                            </m:r>
                          </m:e>
                          <m:sub>
                            <m:r>
                              <m:t xml:space="preserve">𝑥</m:t>
                            </m:r>
                          </m:sub>
                        </m:sSub>
                        <m:r>
                          <m:t xml:space="preserve">.</m:t>
                        </m:r>
                        <m:sSub>
                          <m:e>
                            <m:r>
                              <m:t xml:space="preserve">𝜎</m:t>
                            </m:r>
                          </m:e>
                          <m:sub>
                            <m:r>
                              <m:t xml:space="preserve">𝑦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3.</m:t>
                        </m:r>
                        <m:sSubSup>
                          <m:e>
                            <m:r>
                              <m:t xml:space="preserve">𝜏</m:t>
                            </m:r>
                          </m:e>
                          <m:sub>
                            <m:r>
                              <m:t xml:space="preserve">𝑥𝑦</m:t>
                            </m:r>
                          </m:sub>
                          <m:sup>
                            <m:r>
                              <m:t xml:space="preserve">2</m:t>
                            </m:r>
                          </m:sup>
                        </m:sSubSup>
                      </m:e>
                    </m:rad>
                  </m:oMath>
                </a14:m>
              </a:p>
            </p:txBody>
          </p:sp>
        </mc:Choice>
        <mc:Fallback/>
      </mc:AlternateContent>
      <p:pic>
        <p:nvPicPr>
          <p:cNvPr id="217" name="Imagem 3" descr=""/>
          <p:cNvPicPr/>
          <p:nvPr/>
        </p:nvPicPr>
        <p:blipFill>
          <a:blip r:embed="rId1"/>
          <a:stretch/>
        </p:blipFill>
        <p:spPr>
          <a:xfrm>
            <a:off x="456840" y="3155040"/>
            <a:ext cx="1180800" cy="380520"/>
          </a:xfrm>
          <a:prstGeom prst="rect">
            <a:avLst/>
          </a:prstGeom>
          <a:ln w="0">
            <a:noFill/>
          </a:ln>
        </p:spPr>
      </p:pic>
      <p:pic>
        <p:nvPicPr>
          <p:cNvPr id="218" name="Imagem 6" descr=""/>
          <p:cNvPicPr/>
          <p:nvPr/>
        </p:nvPicPr>
        <p:blipFill>
          <a:blip r:embed="rId2"/>
          <a:stretch/>
        </p:blipFill>
        <p:spPr>
          <a:xfrm>
            <a:off x="1638000" y="3218760"/>
            <a:ext cx="1180800" cy="256680"/>
          </a:xfrm>
          <a:prstGeom prst="rect">
            <a:avLst/>
          </a:prstGeom>
          <a:ln w="0">
            <a:noFill/>
          </a:ln>
        </p:spPr>
      </p:pic>
      <p:pic>
        <p:nvPicPr>
          <p:cNvPr id="219" name="Imagem 12" descr=""/>
          <p:cNvPicPr/>
          <p:nvPr/>
        </p:nvPicPr>
        <p:blipFill>
          <a:blip r:embed="rId3"/>
          <a:stretch/>
        </p:blipFill>
        <p:spPr>
          <a:xfrm>
            <a:off x="456840" y="3611520"/>
            <a:ext cx="1142640" cy="352080"/>
          </a:xfrm>
          <a:prstGeom prst="rect">
            <a:avLst/>
          </a:prstGeom>
          <a:ln w="0">
            <a:noFill/>
          </a:ln>
        </p:spPr>
      </p:pic>
      <p:pic>
        <p:nvPicPr>
          <p:cNvPr id="220" name="Imagem 16" descr=""/>
          <p:cNvPicPr/>
          <p:nvPr/>
        </p:nvPicPr>
        <p:blipFill>
          <a:blip r:embed="rId4"/>
          <a:stretch/>
        </p:blipFill>
        <p:spPr>
          <a:xfrm>
            <a:off x="1638000" y="3659040"/>
            <a:ext cx="1095120" cy="266400"/>
          </a:xfrm>
          <a:prstGeom prst="rect">
            <a:avLst/>
          </a:prstGeom>
          <a:ln w="0">
            <a:noFill/>
          </a:ln>
        </p:spPr>
      </p:pic>
      <p:pic>
        <p:nvPicPr>
          <p:cNvPr id="221" name="Imagem 20" descr=""/>
          <p:cNvPicPr/>
          <p:nvPr/>
        </p:nvPicPr>
        <p:blipFill>
          <a:blip r:embed="rId5"/>
          <a:stretch/>
        </p:blipFill>
        <p:spPr>
          <a:xfrm>
            <a:off x="488160" y="4272840"/>
            <a:ext cx="990360" cy="542520"/>
          </a:xfrm>
          <a:prstGeom prst="rect">
            <a:avLst/>
          </a:prstGeom>
          <a:ln w="0">
            <a:noFill/>
          </a:ln>
        </p:spPr>
      </p:pic>
      <p:pic>
        <p:nvPicPr>
          <p:cNvPr id="222" name="Imagem 22" descr=""/>
          <p:cNvPicPr/>
          <p:nvPr/>
        </p:nvPicPr>
        <p:blipFill>
          <a:blip r:embed="rId6"/>
          <a:stretch/>
        </p:blipFill>
        <p:spPr>
          <a:xfrm>
            <a:off x="1478880" y="4400640"/>
            <a:ext cx="466200" cy="218880"/>
          </a:xfrm>
          <a:prstGeom prst="rect">
            <a:avLst/>
          </a:prstGeom>
          <a:ln w="0">
            <a:noFill/>
          </a:ln>
        </p:spPr>
      </p:pic>
      <p:pic>
        <p:nvPicPr>
          <p:cNvPr id="223" name="Imagem 24" descr=""/>
          <p:cNvPicPr/>
          <p:nvPr/>
        </p:nvPicPr>
        <p:blipFill>
          <a:blip r:embed="rId7"/>
          <a:stretch/>
        </p:blipFill>
        <p:spPr>
          <a:xfrm>
            <a:off x="469440" y="5146560"/>
            <a:ext cx="961560" cy="599760"/>
          </a:xfrm>
          <a:prstGeom prst="rect">
            <a:avLst/>
          </a:prstGeom>
          <a:ln w="0">
            <a:noFill/>
          </a:ln>
        </p:spPr>
      </p:pic>
      <p:pic>
        <p:nvPicPr>
          <p:cNvPr id="224" name="Imagem 27" descr=""/>
          <p:cNvPicPr/>
          <p:nvPr/>
        </p:nvPicPr>
        <p:blipFill>
          <a:blip r:embed="rId8"/>
          <a:stretch/>
        </p:blipFill>
        <p:spPr>
          <a:xfrm>
            <a:off x="1431360" y="5350320"/>
            <a:ext cx="456840" cy="228240"/>
          </a:xfrm>
          <a:prstGeom prst="rect">
            <a:avLst/>
          </a:prstGeom>
          <a:ln w="0">
            <a:noFill/>
          </a:ln>
        </p:spPr>
      </p:pic>
      <p:sp>
        <p:nvSpPr>
          <p:cNvPr id="225" name="Retângulo 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6" name="Imagem 4" descr=""/>
          <p:cNvPicPr/>
          <p:nvPr/>
        </p:nvPicPr>
        <p:blipFill>
          <a:blip r:embed="rId9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27" name="Imagem 10" descr="GVA1.jpg"/>
          <p:cNvPicPr/>
          <p:nvPr/>
        </p:nvPicPr>
        <p:blipFill>
          <a:blip r:embed="rId10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228" name="CaixaDeTexto 7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30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544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TEORIA DAS FALHAS ESTÁTICAS: Materiais frágeis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Times New Roman"/>
              </a:rPr>
              <a:t>Os círculos de Mohr tanto de testes de tração como de compressão de um material uniforme e de um material não uniforme são mostrados a seguir: </a:t>
            </a: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Times New Roman"/>
              </a:rPr>
              <a:t>As linhas tangentes a esses círculos constituem as linhas de falha para todas as combinações de tensões aplicadas entre os dois círculos. </a:t>
            </a: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1" name="Imagem 2" descr=""/>
          <p:cNvPicPr/>
          <p:nvPr/>
        </p:nvPicPr>
        <p:blipFill>
          <a:blip r:embed="rId1"/>
          <a:stretch/>
        </p:blipFill>
        <p:spPr>
          <a:xfrm>
            <a:off x="1716120" y="3241440"/>
            <a:ext cx="5711400" cy="2174040"/>
          </a:xfrm>
          <a:prstGeom prst="rect">
            <a:avLst/>
          </a:prstGeom>
          <a:ln w="0">
            <a:noFill/>
          </a:ln>
        </p:spPr>
      </p:pic>
      <p:sp>
        <p:nvSpPr>
          <p:cNvPr id="232" name="Retângulo 5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3" name="Imagem 9" descr=""/>
          <p:cNvPicPr/>
          <p:nvPr/>
        </p:nvPicPr>
        <p:blipFill>
          <a:blip r:embed="rId2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34" name="Imagem 11" descr="GVA1.jpg"/>
          <p:cNvPicPr/>
          <p:nvPr/>
        </p:nvPicPr>
        <p:blipFill>
          <a:blip r:embed="rId3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235" name="CaixaDeTexto 1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FRÁGEIS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5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7" dur="500"/>
                                        <p:tgtEl>
                                          <p:spTgt spid="2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37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5133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TEORIA DE COULOMB MOHR: Materiais frágeis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Times New Roman"/>
              </a:rPr>
              <a:t>Um caso bidimensional é plotado nos eixos e normalizado pela tensão limite de ruptura na tração, Sut. </a:t>
            </a: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Times New Roman"/>
              </a:rPr>
              <a:t>A envoltória de falha é válida somente nos primeiro e terceiro quadrantes e não leva em conta a interdependência das tensões normal e de cisalhamento, que afeta o segundo e o quarto quadrantes.</a:t>
            </a: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8" name="Imagem 3" descr=""/>
          <p:cNvPicPr/>
          <p:nvPr/>
        </p:nvPicPr>
        <p:blipFill>
          <a:blip r:embed="rId1"/>
          <a:stretch/>
        </p:blipFill>
        <p:spPr>
          <a:xfrm>
            <a:off x="317880" y="3429000"/>
            <a:ext cx="4188960" cy="2154600"/>
          </a:xfrm>
          <a:prstGeom prst="rect">
            <a:avLst/>
          </a:prstGeom>
          <a:ln w="0">
            <a:noFill/>
          </a:ln>
        </p:spPr>
      </p:pic>
      <p:pic>
        <p:nvPicPr>
          <p:cNvPr id="239" name="Imagem 9" descr=""/>
          <p:cNvPicPr/>
          <p:nvPr/>
        </p:nvPicPr>
        <p:blipFill>
          <a:blip r:embed="rId2"/>
          <a:stretch/>
        </p:blipFill>
        <p:spPr>
          <a:xfrm>
            <a:off x="5393160" y="3583080"/>
            <a:ext cx="2293560" cy="2000520"/>
          </a:xfrm>
          <a:prstGeom prst="rect">
            <a:avLst/>
          </a:prstGeom>
          <a:ln w="0">
            <a:noFill/>
          </a:ln>
        </p:spPr>
      </p:pic>
      <p:sp>
        <p:nvSpPr>
          <p:cNvPr id="240" name="Retângulo 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1" name="Imagem 2" descr=""/>
          <p:cNvPicPr/>
          <p:nvPr/>
        </p:nvPicPr>
        <p:blipFill>
          <a:blip r:embed="rId3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42" name="Imagem 5" descr="GVA1.jpg"/>
          <p:cNvPicPr/>
          <p:nvPr/>
        </p:nvPicPr>
        <p:blipFill>
          <a:blip r:embed="rId4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243" name="CaixaDeTexto 6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FRÁGEIS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8" dur="indefinite" restart="never" nodeType="tmRoot">
          <p:childTnLst>
            <p:seq>
              <p:cTn id="209" dur="indefinite" nodeType="mainSeq">
                <p:childTnLst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4" dur="500"/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45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5133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TEORIA DE COULOMB MOHR: Materiais frágeis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Times New Roman"/>
              </a:rPr>
              <a:t>O coeficiente de segurança para a teoria de Mohr Modificada pode ser dada por:</a:t>
            </a: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Times New Roman"/>
              </a:rPr>
              <a:t>Onde:</a:t>
            </a: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200" spc="-1" strike="noStrike">
                <a:solidFill>
                  <a:srgbClr val="000000"/>
                </a:solidFill>
                <a:latin typeface="Times New Roman"/>
              </a:rPr>
              <a:t>Sendo:</a:t>
            </a:r>
            <a:endParaRPr b="0" lang="pt-BR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Retângulo 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7" name="Imagem 2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48" name="Imagem 5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49" name="Imagem 7" descr=""/>
          <p:cNvPicPr/>
          <p:nvPr/>
        </p:nvPicPr>
        <p:blipFill>
          <a:blip r:embed="rId3"/>
          <a:stretch/>
        </p:blipFill>
        <p:spPr>
          <a:xfrm>
            <a:off x="1253160" y="4257720"/>
            <a:ext cx="3875400" cy="486360"/>
          </a:xfrm>
          <a:prstGeom prst="rect">
            <a:avLst/>
          </a:prstGeom>
          <a:ln w="0">
            <a:noFill/>
          </a:ln>
        </p:spPr>
      </p:pic>
      <p:pic>
        <p:nvPicPr>
          <p:cNvPr id="250" name="Imagem 11" descr=""/>
          <p:cNvPicPr/>
          <p:nvPr/>
        </p:nvPicPr>
        <p:blipFill>
          <a:blip r:embed="rId4"/>
          <a:stretch/>
        </p:blipFill>
        <p:spPr>
          <a:xfrm>
            <a:off x="5783040" y="4261320"/>
            <a:ext cx="2507760" cy="444240"/>
          </a:xfrm>
          <a:prstGeom prst="rect">
            <a:avLst/>
          </a:prstGeom>
          <a:ln w="0">
            <a:noFill/>
          </a:ln>
        </p:spPr>
      </p:pic>
      <p:pic>
        <p:nvPicPr>
          <p:cNvPr id="251" name="Imagem 13" descr=""/>
          <p:cNvPicPr/>
          <p:nvPr/>
        </p:nvPicPr>
        <p:blipFill>
          <a:blip r:embed="rId5"/>
          <a:stretch/>
        </p:blipFill>
        <p:spPr>
          <a:xfrm>
            <a:off x="2521440" y="4955760"/>
            <a:ext cx="3328560" cy="1867320"/>
          </a:xfrm>
          <a:prstGeom prst="rect">
            <a:avLst/>
          </a:prstGeom>
          <a:ln w="0">
            <a:noFill/>
          </a:ln>
        </p:spPr>
      </p:pic>
      <p:sp>
        <p:nvSpPr>
          <p:cNvPr id="252" name="CaixaDeTexto 3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FRÁGEIS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0" dur="indefinite" restart="never" nodeType="tmRoot">
          <p:childTnLst>
            <p:seq>
              <p:cTn id="231" dur="indefinite" nodeType="mainSeq">
                <p:childTnLst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6" dur="5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9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" dur="5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" dur="500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Determine o coeficiente de segurança para o suporte do tirante mostrado na figura, para o ponto A, baseado na Teoria de Mohr. Considere o material de ferro fundido cinzento classe 50, com Sut=52500psi e Suc=-164000psi. O comprimento da haste é  e do braço, . O diâmetro externo da haste é , A força .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Considere o carregamento é estático e o conjunto está a temperatura ambiente. Considere o cisalhamento devido à força cortante, assim como outras tensões.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55" name="Retângulo 6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6" name="Imagem 10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57" name="Imagem 11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58" name="Imagem 1" descr=""/>
          <p:cNvPicPr/>
          <p:nvPr/>
        </p:nvPicPr>
        <p:blipFill>
          <a:blip r:embed="rId3"/>
          <a:stretch/>
        </p:blipFill>
        <p:spPr>
          <a:xfrm>
            <a:off x="3110760" y="4544280"/>
            <a:ext cx="2817360" cy="1797840"/>
          </a:xfrm>
          <a:prstGeom prst="rect">
            <a:avLst/>
          </a:prstGeom>
          <a:ln w="0">
            <a:noFill/>
          </a:ln>
        </p:spPr>
      </p:pic>
      <p:sp>
        <p:nvSpPr>
          <p:cNvPr id="259" name="CaixaDeTexto 3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FRÁGEIS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62" name="Retângulo 6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3" name="Imagem 10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64" name="Imagem 11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65" name="Imagem 4" descr=""/>
          <p:cNvPicPr/>
          <p:nvPr/>
        </p:nvPicPr>
        <p:blipFill>
          <a:blip r:embed="rId3"/>
          <a:stretch/>
        </p:blipFill>
        <p:spPr>
          <a:xfrm>
            <a:off x="506880" y="3295080"/>
            <a:ext cx="5228640" cy="811080"/>
          </a:xfrm>
          <a:prstGeom prst="rect">
            <a:avLst/>
          </a:prstGeom>
          <a:ln w="0">
            <a:noFill/>
          </a:ln>
        </p:spPr>
      </p:pic>
      <p:pic>
        <p:nvPicPr>
          <p:cNvPr id="266" name="Imagem 8" descr=""/>
          <p:cNvPicPr/>
          <p:nvPr/>
        </p:nvPicPr>
        <p:blipFill>
          <a:blip r:embed="rId4"/>
          <a:stretch/>
        </p:blipFill>
        <p:spPr>
          <a:xfrm>
            <a:off x="506880" y="4191120"/>
            <a:ext cx="7126200" cy="2606400"/>
          </a:xfrm>
          <a:prstGeom prst="rect">
            <a:avLst/>
          </a:prstGeom>
          <a:ln w="0">
            <a:noFill/>
          </a:ln>
        </p:spPr>
      </p:pic>
      <p:pic>
        <p:nvPicPr>
          <p:cNvPr id="267" name="Imagem 12" descr=""/>
          <p:cNvPicPr/>
          <p:nvPr/>
        </p:nvPicPr>
        <p:blipFill>
          <a:blip r:embed="rId5"/>
          <a:stretch/>
        </p:blipFill>
        <p:spPr>
          <a:xfrm>
            <a:off x="506880" y="2541600"/>
            <a:ext cx="5228640" cy="780120"/>
          </a:xfrm>
          <a:prstGeom prst="rect">
            <a:avLst/>
          </a:prstGeom>
          <a:ln w="0">
            <a:noFill/>
          </a:ln>
        </p:spPr>
      </p:pic>
      <p:sp>
        <p:nvSpPr>
          <p:cNvPr id="268" name="CaixaDeTexto 1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FRÁGEIS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71" name="Retângulo 6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2" name="Imagem 10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73" name="Imagem 11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74" name="Imagem 3" descr=""/>
          <p:cNvPicPr/>
          <p:nvPr/>
        </p:nvPicPr>
        <p:blipFill>
          <a:blip r:embed="rId3"/>
          <a:stretch/>
        </p:blipFill>
        <p:spPr>
          <a:xfrm>
            <a:off x="421560" y="2601720"/>
            <a:ext cx="6095520" cy="1463400"/>
          </a:xfrm>
          <a:prstGeom prst="rect">
            <a:avLst/>
          </a:prstGeom>
          <a:ln w="0">
            <a:noFill/>
          </a:ln>
        </p:spPr>
      </p:pic>
      <p:pic>
        <p:nvPicPr>
          <p:cNvPr id="275" name="Imagem 9" descr=""/>
          <p:cNvPicPr/>
          <p:nvPr/>
        </p:nvPicPr>
        <p:blipFill>
          <a:blip r:embed="rId4"/>
          <a:stretch/>
        </p:blipFill>
        <p:spPr>
          <a:xfrm>
            <a:off x="316800" y="4063320"/>
            <a:ext cx="6095520" cy="1428480"/>
          </a:xfrm>
          <a:prstGeom prst="rect">
            <a:avLst/>
          </a:prstGeom>
          <a:ln w="0">
            <a:noFill/>
          </a:ln>
        </p:spPr>
      </p:pic>
      <p:pic>
        <p:nvPicPr>
          <p:cNvPr id="276" name="Imagem 14" descr=""/>
          <p:cNvPicPr/>
          <p:nvPr/>
        </p:nvPicPr>
        <p:blipFill>
          <a:blip r:embed="rId5"/>
          <a:stretch/>
        </p:blipFill>
        <p:spPr>
          <a:xfrm>
            <a:off x="315360" y="5372280"/>
            <a:ext cx="6733800" cy="1485720"/>
          </a:xfrm>
          <a:prstGeom prst="rect">
            <a:avLst/>
          </a:prstGeom>
          <a:ln w="0">
            <a:noFill/>
          </a:ln>
        </p:spPr>
      </p:pic>
      <p:pic>
        <p:nvPicPr>
          <p:cNvPr id="277" name="Imagem 15" descr=""/>
          <p:cNvPicPr/>
          <p:nvPr/>
        </p:nvPicPr>
        <p:blipFill>
          <a:blip r:embed="rId6"/>
          <a:stretch/>
        </p:blipFill>
        <p:spPr>
          <a:xfrm>
            <a:off x="421560" y="2613600"/>
            <a:ext cx="6095520" cy="1463400"/>
          </a:xfrm>
          <a:prstGeom prst="rect">
            <a:avLst/>
          </a:prstGeom>
          <a:ln w="0">
            <a:noFill/>
          </a:ln>
        </p:spPr>
      </p:pic>
      <p:pic>
        <p:nvPicPr>
          <p:cNvPr id="278" name="Imagem 16" descr=""/>
          <p:cNvPicPr/>
          <p:nvPr/>
        </p:nvPicPr>
        <p:blipFill>
          <a:blip r:embed="rId7"/>
          <a:stretch/>
        </p:blipFill>
        <p:spPr>
          <a:xfrm>
            <a:off x="316800" y="4075200"/>
            <a:ext cx="6095520" cy="1428480"/>
          </a:xfrm>
          <a:prstGeom prst="rect">
            <a:avLst/>
          </a:prstGeom>
          <a:ln w="0">
            <a:noFill/>
          </a:ln>
        </p:spPr>
      </p:pic>
      <p:pic>
        <p:nvPicPr>
          <p:cNvPr id="279" name="Imagem 17" descr=""/>
          <p:cNvPicPr/>
          <p:nvPr/>
        </p:nvPicPr>
        <p:blipFill>
          <a:blip r:embed="rId8"/>
          <a:stretch/>
        </p:blipFill>
        <p:spPr>
          <a:xfrm>
            <a:off x="315360" y="5383800"/>
            <a:ext cx="6733800" cy="1485720"/>
          </a:xfrm>
          <a:prstGeom prst="rect">
            <a:avLst/>
          </a:prstGeom>
          <a:ln w="0">
            <a:noFill/>
          </a:ln>
        </p:spPr>
      </p:pic>
      <p:sp>
        <p:nvSpPr>
          <p:cNvPr id="280" name="CaixaDeTexto 1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FRÁGEIS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Logo: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83" name="Retângulo 6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4" name="Imagem 10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85" name="Imagem 11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86" name="Imagem 4" descr=""/>
          <p:cNvPicPr/>
          <p:nvPr/>
        </p:nvPicPr>
        <p:blipFill>
          <a:blip r:embed="rId3"/>
          <a:stretch/>
        </p:blipFill>
        <p:spPr>
          <a:xfrm>
            <a:off x="421560" y="2601360"/>
            <a:ext cx="5638320" cy="942480"/>
          </a:xfrm>
          <a:prstGeom prst="rect">
            <a:avLst/>
          </a:prstGeom>
          <a:ln w="0">
            <a:noFill/>
          </a:ln>
        </p:spPr>
      </p:pic>
      <p:pic>
        <p:nvPicPr>
          <p:cNvPr id="287" name="Imagem 8" descr=""/>
          <p:cNvPicPr/>
          <p:nvPr/>
        </p:nvPicPr>
        <p:blipFill>
          <a:blip r:embed="rId4"/>
          <a:stretch/>
        </p:blipFill>
        <p:spPr>
          <a:xfrm>
            <a:off x="506880" y="4191840"/>
            <a:ext cx="2314080" cy="704520"/>
          </a:xfrm>
          <a:prstGeom prst="rect">
            <a:avLst/>
          </a:prstGeom>
          <a:ln w="0">
            <a:noFill/>
          </a:ln>
        </p:spPr>
      </p:pic>
      <p:sp>
        <p:nvSpPr>
          <p:cNvPr id="288" name="CaixaDeTexto 1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FRÁGEIS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6" dur="indefinite" restart="never" nodeType="tmRoot">
          <p:childTnLst>
            <p:seq>
              <p:cTn id="277" dur="indefinite" nodeType="mainSeq">
                <p:childTnLst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7" dur="500"/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Determine o coeficiente de segurança nos pontos críticos do macaco tipo sanfona. A carga de projeto total é de 2000lb ou 1000lb por lado. A largura das barras é de 1,032 in e suas espessuras são de 0,15 in, O fuso é um filete de rosca ½ - 13 UNC com diâmetro da raiz de 0,406 in. O material de todas as peças é de aço dúctil com E-30Mpsi e Sy=60kpsi.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1" name="Retângulo 6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2" name="Imagem 10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93" name="Imagem 11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94" name="Imagem 4" descr=""/>
          <p:cNvPicPr/>
          <p:nvPr/>
        </p:nvPicPr>
        <p:blipFill>
          <a:blip r:embed="rId3"/>
          <a:stretch/>
        </p:blipFill>
        <p:spPr>
          <a:xfrm>
            <a:off x="2694240" y="4282920"/>
            <a:ext cx="3755160" cy="2574720"/>
          </a:xfrm>
          <a:prstGeom prst="rect">
            <a:avLst/>
          </a:prstGeom>
          <a:ln w="0">
            <a:noFill/>
          </a:ln>
        </p:spPr>
      </p:pic>
      <p:sp>
        <p:nvSpPr>
          <p:cNvPr id="295" name="CaixaDeTexto 1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65" name="PlaceHolder 1"/>
          <p:cNvSpPr>
            <a:spLocks noGrp="1"/>
          </p:cNvSpPr>
          <p:nvPr>
            <p:ph/>
          </p:nvPr>
        </p:nvSpPr>
        <p:spPr>
          <a:xfrm>
            <a:off x="317880" y="2160000"/>
            <a:ext cx="8403840" cy="1482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Teoria de falhas: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Uma peça pode falhar se suas deformações e distorções forem grandes o suficiente para que não funcione adequadamente. 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Uma peça pode falhar também sofrendo ruptura e separando-se. Ambas as condições são falhas;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6" name="Picture 1" descr="fig02_02.jpg"/>
          <p:cNvPicPr/>
          <p:nvPr/>
        </p:nvPicPr>
        <p:blipFill>
          <a:blip r:embed="rId1"/>
          <a:srcRect l="3477" t="0" r="47848" b="19926"/>
          <a:stretch/>
        </p:blipFill>
        <p:spPr>
          <a:xfrm>
            <a:off x="1252080" y="4107960"/>
            <a:ext cx="3461040" cy="2528280"/>
          </a:xfrm>
          <a:prstGeom prst="rect">
            <a:avLst/>
          </a:prstGeom>
          <a:ln w="0">
            <a:noFill/>
          </a:ln>
        </p:spPr>
      </p:pic>
      <p:sp>
        <p:nvSpPr>
          <p:cNvPr id="67" name="Retângulo 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8" name="Imagem 2" descr=""/>
          <p:cNvPicPr/>
          <p:nvPr/>
        </p:nvPicPr>
        <p:blipFill>
          <a:blip r:embed="rId2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69" name="Imagem 3" descr="GVA1.jpg"/>
          <p:cNvPicPr/>
          <p:nvPr/>
        </p:nvPicPr>
        <p:blipFill>
          <a:blip r:embed="rId3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70" name="Imagem 11" descr=""/>
          <p:cNvPicPr/>
          <p:nvPr/>
        </p:nvPicPr>
        <p:blipFill>
          <a:blip r:embed="rId4"/>
          <a:stretch/>
        </p:blipFill>
        <p:spPr>
          <a:xfrm>
            <a:off x="4880160" y="4107960"/>
            <a:ext cx="1800000" cy="252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A seguir é mostrado o DCL  dos componentes do macaco. 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8" name="Retângulo 6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9" name="Imagem 10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00" name="Imagem 11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01" name="Imagem 8" descr=""/>
          <p:cNvPicPr/>
          <p:nvPr/>
        </p:nvPicPr>
        <p:blipFill>
          <a:blip r:embed="rId3"/>
          <a:stretch/>
        </p:blipFill>
        <p:spPr>
          <a:xfrm>
            <a:off x="1080000" y="3017880"/>
            <a:ext cx="6933240" cy="3277800"/>
          </a:xfrm>
          <a:prstGeom prst="rect">
            <a:avLst/>
          </a:prstGeom>
          <a:ln w="0">
            <a:noFill/>
          </a:ln>
        </p:spPr>
      </p:pic>
      <p:sp>
        <p:nvSpPr>
          <p:cNvPr id="302" name="CaixaDeTexto 3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000"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Determine os coeficientes de segurança do parafuso, dos pinos e da raiz do dente da engrenagem. 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Adote: 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Parafuso: área da seção transversal: = 0,129 in²;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Dente da engrenagem: largura = 0,15 in; Espessura = 0,44 in;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Pinos: Diâmetro = 0,437 in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05" name="Retângulo 6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6" name="Imagem 10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07" name="Imagem 11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308" name="CaixaDeTexto 3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11" name="Retângulo 6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12" name="Imagem 10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13" name="Imagem 11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14" name="Imagem 3" descr=""/>
          <p:cNvPicPr/>
          <p:nvPr/>
        </p:nvPicPr>
        <p:blipFill>
          <a:blip r:embed="rId3"/>
          <a:stretch/>
        </p:blipFill>
        <p:spPr>
          <a:xfrm>
            <a:off x="421560" y="2613960"/>
            <a:ext cx="3933360" cy="275760"/>
          </a:xfrm>
          <a:prstGeom prst="rect">
            <a:avLst/>
          </a:prstGeom>
          <a:ln w="0">
            <a:noFill/>
          </a:ln>
        </p:spPr>
      </p:pic>
      <p:pic>
        <p:nvPicPr>
          <p:cNvPr id="315" name="Imagem 7" descr=""/>
          <p:cNvPicPr/>
          <p:nvPr/>
        </p:nvPicPr>
        <p:blipFill>
          <a:blip r:embed="rId4"/>
          <a:stretch/>
        </p:blipFill>
        <p:spPr>
          <a:xfrm>
            <a:off x="3205080" y="3090960"/>
            <a:ext cx="2733480" cy="676080"/>
          </a:xfrm>
          <a:prstGeom prst="rect">
            <a:avLst/>
          </a:prstGeom>
          <a:ln w="0">
            <a:noFill/>
          </a:ln>
        </p:spPr>
      </p:pic>
      <p:pic>
        <p:nvPicPr>
          <p:cNvPr id="316" name="Imagem 9" descr=""/>
          <p:cNvPicPr/>
          <p:nvPr/>
        </p:nvPicPr>
        <p:blipFill>
          <a:blip r:embed="rId5"/>
          <a:stretch/>
        </p:blipFill>
        <p:spPr>
          <a:xfrm>
            <a:off x="421560" y="3769200"/>
            <a:ext cx="6724440" cy="599760"/>
          </a:xfrm>
          <a:prstGeom prst="rect">
            <a:avLst/>
          </a:prstGeom>
          <a:ln w="0">
            <a:noFill/>
          </a:ln>
        </p:spPr>
      </p:pic>
      <p:pic>
        <p:nvPicPr>
          <p:cNvPr id="317" name="Imagem 13" descr=""/>
          <p:cNvPicPr/>
          <p:nvPr/>
        </p:nvPicPr>
        <p:blipFill>
          <a:blip r:embed="rId6"/>
          <a:stretch/>
        </p:blipFill>
        <p:spPr>
          <a:xfrm>
            <a:off x="3452760" y="4545000"/>
            <a:ext cx="2133360" cy="590040"/>
          </a:xfrm>
          <a:prstGeom prst="rect">
            <a:avLst/>
          </a:prstGeom>
          <a:ln w="0">
            <a:noFill/>
          </a:ln>
        </p:spPr>
      </p:pic>
      <p:pic>
        <p:nvPicPr>
          <p:cNvPr id="318" name="Imagem 15" descr=""/>
          <p:cNvPicPr/>
          <p:nvPr/>
        </p:nvPicPr>
        <p:blipFill>
          <a:blip r:embed="rId7"/>
          <a:stretch/>
        </p:blipFill>
        <p:spPr>
          <a:xfrm>
            <a:off x="431280" y="5329440"/>
            <a:ext cx="4533480" cy="1323720"/>
          </a:xfrm>
          <a:prstGeom prst="rect">
            <a:avLst/>
          </a:prstGeom>
          <a:ln w="0">
            <a:noFill/>
          </a:ln>
        </p:spPr>
      </p:pic>
      <p:sp>
        <p:nvSpPr>
          <p:cNvPr id="319" name="CaixaDeTexto 1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/>
          </p:nvPr>
        </p:nvSpPr>
        <p:spPr>
          <a:xfrm>
            <a:off x="316800" y="2146680"/>
            <a:ext cx="8405280" cy="239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Exercício: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22" name="Retângulo 6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3" name="Imagem 10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24" name="Imagem 11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25" name="Imagem 12" descr=""/>
          <p:cNvPicPr/>
          <p:nvPr/>
        </p:nvPicPr>
        <p:blipFill>
          <a:blip r:embed="rId3"/>
          <a:stretch/>
        </p:blipFill>
        <p:spPr>
          <a:xfrm>
            <a:off x="421560" y="2527920"/>
            <a:ext cx="6743520" cy="637920"/>
          </a:xfrm>
          <a:prstGeom prst="rect">
            <a:avLst/>
          </a:prstGeom>
          <a:ln w="0">
            <a:noFill/>
          </a:ln>
        </p:spPr>
      </p:pic>
      <p:pic>
        <p:nvPicPr>
          <p:cNvPr id="326" name="Imagem 16" descr=""/>
          <p:cNvPicPr/>
          <p:nvPr/>
        </p:nvPicPr>
        <p:blipFill>
          <a:blip r:embed="rId4"/>
          <a:stretch/>
        </p:blipFill>
        <p:spPr>
          <a:xfrm>
            <a:off x="2943360" y="3345480"/>
            <a:ext cx="3257280" cy="666360"/>
          </a:xfrm>
          <a:prstGeom prst="rect">
            <a:avLst/>
          </a:prstGeom>
          <a:ln w="0">
            <a:noFill/>
          </a:ln>
        </p:spPr>
      </p:pic>
      <p:pic>
        <p:nvPicPr>
          <p:cNvPr id="327" name="Imagem 18" descr=""/>
          <p:cNvPicPr/>
          <p:nvPr/>
        </p:nvPicPr>
        <p:blipFill>
          <a:blip r:embed="rId5"/>
          <a:stretch/>
        </p:blipFill>
        <p:spPr>
          <a:xfrm>
            <a:off x="506880" y="4042440"/>
            <a:ext cx="5304960" cy="1361880"/>
          </a:xfrm>
          <a:prstGeom prst="rect">
            <a:avLst/>
          </a:prstGeom>
          <a:ln w="0">
            <a:noFill/>
          </a:ln>
        </p:spPr>
      </p:pic>
      <p:grpSp>
        <p:nvGrpSpPr>
          <p:cNvPr id="328" name="Agrupar 22"/>
          <p:cNvGrpSpPr/>
          <p:nvPr/>
        </p:nvGrpSpPr>
        <p:grpSpPr>
          <a:xfrm>
            <a:off x="506880" y="5401440"/>
            <a:ext cx="6762240" cy="1180800"/>
            <a:chOff x="506880" y="5401440"/>
            <a:chExt cx="6762240" cy="1180800"/>
          </a:xfrm>
        </p:grpSpPr>
        <p:pic>
          <p:nvPicPr>
            <p:cNvPr id="329" name="Imagem 20" descr=""/>
            <p:cNvPicPr/>
            <p:nvPr/>
          </p:nvPicPr>
          <p:blipFill>
            <a:blip r:embed="rId6"/>
            <a:stretch/>
          </p:blipFill>
          <p:spPr>
            <a:xfrm>
              <a:off x="506880" y="5401440"/>
              <a:ext cx="6762240" cy="1180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0" name="Retângulo 21"/>
            <p:cNvSpPr/>
            <p:nvPr/>
          </p:nvSpPr>
          <p:spPr>
            <a:xfrm>
              <a:off x="6958800" y="6186960"/>
              <a:ext cx="229680" cy="261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1" name="CaixaDeTexto 1"/>
          <p:cNvSpPr/>
          <p:nvPr/>
        </p:nvSpPr>
        <p:spPr>
          <a:xfrm>
            <a:off x="6953040" y="1472400"/>
            <a:ext cx="21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6" dur="indefinite" restart="never" nodeType="tmRoot">
          <p:childTnLst>
            <p:seq>
              <p:cTn id="317" dur="indefinite" nodeType="mainSeq">
                <p:childTnLst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/>
          </p:nvPr>
        </p:nvSpPr>
        <p:spPr>
          <a:xfrm>
            <a:off x="317880" y="2160000"/>
            <a:ext cx="7769520" cy="572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CURVAS DE FALHA PARA TENSÕES FLUTUANTES: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334" name="Imagem 9" descr=""/>
          <p:cNvPicPr/>
          <p:nvPr/>
        </p:nvPicPr>
        <p:blipFill>
          <a:blip r:embed="rId1"/>
          <a:stretch/>
        </p:blipFill>
        <p:spPr>
          <a:xfrm>
            <a:off x="1641240" y="2526120"/>
            <a:ext cx="6016320" cy="3769560"/>
          </a:xfrm>
          <a:prstGeom prst="rect">
            <a:avLst/>
          </a:prstGeom>
          <a:ln w="0">
            <a:noFill/>
          </a:ln>
        </p:spPr>
      </p:pic>
      <p:sp>
        <p:nvSpPr>
          <p:cNvPr id="335" name="Retângulo 1"/>
          <p:cNvSpPr/>
          <p:nvPr/>
        </p:nvSpPr>
        <p:spPr>
          <a:xfrm>
            <a:off x="483480" y="82188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36" name="Imagem 3" descr=""/>
          <p:cNvPicPr/>
          <p:nvPr/>
        </p:nvPicPr>
        <p:blipFill>
          <a:blip r:embed="rId2"/>
          <a:stretch/>
        </p:blipFill>
        <p:spPr>
          <a:xfrm>
            <a:off x="745920" y="2127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37" name="Imagem 5" descr="GVA1.jpg"/>
          <p:cNvPicPr/>
          <p:nvPr/>
        </p:nvPicPr>
        <p:blipFill>
          <a:blip r:embed="rId3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38" name="Imagem 10" descr=""/>
          <p:cNvPicPr/>
          <p:nvPr/>
        </p:nvPicPr>
        <p:blipFill>
          <a:blip r:embed="rId4"/>
          <a:stretch/>
        </p:blipFill>
        <p:spPr>
          <a:xfrm>
            <a:off x="317880" y="6253200"/>
            <a:ext cx="9143640" cy="571680"/>
          </a:xfrm>
          <a:prstGeom prst="rect">
            <a:avLst/>
          </a:prstGeom>
          <a:ln w="0">
            <a:noFill/>
          </a:ln>
        </p:spPr>
      </p:pic>
      <p:pic>
        <p:nvPicPr>
          <p:cNvPr id="339" name="Imagem 12" descr=""/>
          <p:cNvPicPr/>
          <p:nvPr/>
        </p:nvPicPr>
        <p:blipFill>
          <a:blip r:embed="rId5"/>
          <a:stretch/>
        </p:blipFill>
        <p:spPr>
          <a:xfrm>
            <a:off x="1641240" y="2496600"/>
            <a:ext cx="6335280" cy="375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6" dur="indefinite" restart="never" nodeType="tmRoot">
          <p:childTnLst>
            <p:seq>
              <p:cTn id="337" dur="indefinite" nodeType="mainSeq">
                <p:childTnLst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/>
          </p:nvPr>
        </p:nvSpPr>
        <p:spPr>
          <a:xfrm>
            <a:off x="317880" y="2160000"/>
            <a:ext cx="7769520" cy="572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CURVAS DE FALHA PARA TENSÕES FLUTUANTES: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42" name="Retângulo 1"/>
          <p:cNvSpPr/>
          <p:nvPr/>
        </p:nvSpPr>
        <p:spPr>
          <a:xfrm>
            <a:off x="483480" y="82188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43" name="Imagem 3" descr=""/>
          <p:cNvPicPr/>
          <p:nvPr/>
        </p:nvPicPr>
        <p:blipFill>
          <a:blip r:embed="rId1"/>
          <a:stretch/>
        </p:blipFill>
        <p:spPr>
          <a:xfrm>
            <a:off x="745920" y="2127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44" name="Imagem 5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45" name="Imagem 14" descr=""/>
          <p:cNvPicPr/>
          <p:nvPr/>
        </p:nvPicPr>
        <p:blipFill>
          <a:blip r:embed="rId3"/>
          <a:stretch/>
        </p:blipFill>
        <p:spPr>
          <a:xfrm>
            <a:off x="1317240" y="2366280"/>
            <a:ext cx="6119280" cy="3604680"/>
          </a:xfrm>
          <a:prstGeom prst="rect">
            <a:avLst/>
          </a:prstGeom>
          <a:ln w="0">
            <a:noFill/>
          </a:ln>
        </p:spPr>
      </p:pic>
      <p:pic>
        <p:nvPicPr>
          <p:cNvPr id="346" name="Imagem 7" descr=""/>
          <p:cNvPicPr/>
          <p:nvPr/>
        </p:nvPicPr>
        <p:blipFill>
          <a:blip r:embed="rId4"/>
          <a:stretch/>
        </p:blipFill>
        <p:spPr>
          <a:xfrm>
            <a:off x="1011960" y="5934600"/>
            <a:ext cx="7162560" cy="8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/>
          </p:nvPr>
        </p:nvSpPr>
        <p:spPr>
          <a:xfrm>
            <a:off x="317880" y="216000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CURVAS DE FALHA PARA TENSÕES FLUTUANTES: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8" name="Picture 2" descr="Resultado de imagem para curva de gerber e goodman"/>
          <p:cNvPicPr/>
          <p:nvPr/>
        </p:nvPicPr>
        <p:blipFill>
          <a:blip r:embed="rId1"/>
          <a:srcRect l="3987" t="25651" r="0" b="0"/>
          <a:stretch/>
        </p:blipFill>
        <p:spPr>
          <a:xfrm>
            <a:off x="144000" y="2873880"/>
            <a:ext cx="5863320" cy="3408480"/>
          </a:xfrm>
          <a:prstGeom prst="rect">
            <a:avLst/>
          </a:prstGeom>
          <a:ln w="0">
            <a:noFill/>
          </a:ln>
        </p:spPr>
      </p:pic>
      <p:sp>
        <p:nvSpPr>
          <p:cNvPr id="349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50" name="CaixaDeTexto 3"/>
          <p:cNvSpPr/>
          <p:nvPr/>
        </p:nvSpPr>
        <p:spPr>
          <a:xfrm>
            <a:off x="6007680" y="2873880"/>
            <a:ext cx="3110040" cy="1735560"/>
          </a:xfrm>
          <a:prstGeom prst="rect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Curva de Soderberg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Curva de Goodman modificada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Parábola de Gerber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1" name="Retângulo 1"/>
          <p:cNvSpPr/>
          <p:nvPr/>
        </p:nvSpPr>
        <p:spPr>
          <a:xfrm>
            <a:off x="483480" y="82188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52" name="Imagem 5" descr=""/>
          <p:cNvPicPr/>
          <p:nvPr/>
        </p:nvPicPr>
        <p:blipFill>
          <a:blip r:embed="rId2"/>
          <a:stretch/>
        </p:blipFill>
        <p:spPr>
          <a:xfrm>
            <a:off x="745920" y="2127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53" name="Imagem 8" descr="GVA1.jpg"/>
          <p:cNvPicPr/>
          <p:nvPr/>
        </p:nvPicPr>
        <p:blipFill>
          <a:blip r:embed="rId3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No desenvolvimento do projeto de um equipamento foram obtidas três condições viáveis, em termos econômicos, para o dimensionamento de um eixo, mostrados na figura abaixo. Com base em seus conhecimentos especifique qual condição é mais viável.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356" name="Imagem 4" descr=""/>
          <p:cNvPicPr/>
          <p:nvPr/>
        </p:nvPicPr>
        <p:blipFill>
          <a:blip r:embed="rId1"/>
          <a:stretch/>
        </p:blipFill>
        <p:spPr>
          <a:xfrm>
            <a:off x="2937240" y="3944160"/>
            <a:ext cx="4239000" cy="2913480"/>
          </a:xfrm>
          <a:prstGeom prst="rect">
            <a:avLst/>
          </a:prstGeom>
          <a:ln w="0">
            <a:noFill/>
          </a:ln>
        </p:spPr>
      </p:pic>
      <p:sp>
        <p:nvSpPr>
          <p:cNvPr id="357" name="Retângulo 1"/>
          <p:cNvSpPr/>
          <p:nvPr/>
        </p:nvSpPr>
        <p:spPr>
          <a:xfrm>
            <a:off x="483480" y="82188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58" name="Imagem 3" descr=""/>
          <p:cNvPicPr/>
          <p:nvPr/>
        </p:nvPicPr>
        <p:blipFill>
          <a:blip r:embed="rId2"/>
          <a:stretch/>
        </p:blipFill>
        <p:spPr>
          <a:xfrm>
            <a:off x="745920" y="2127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59" name="Imagem 6" descr="GVA1.jpg"/>
          <p:cNvPicPr/>
          <p:nvPr/>
        </p:nvPicPr>
        <p:blipFill>
          <a:blip r:embed="rId3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Resistência à fadiga teórica ou limite de fadiga  estimados: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 os dados publicados estiverem disponíveis para a resistência à fadiga  ou o limite de fadiga  do material, eles devem ser utilizados, e os fatores de correção devem ser aplicados a esses valores.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Valores aproximados de  ou  podem ser estimados a partir de valores da resistência à tração do material.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62" name="Retângulo 1"/>
          <p:cNvSpPr/>
          <p:nvPr/>
        </p:nvSpPr>
        <p:spPr>
          <a:xfrm>
            <a:off x="483480" y="82188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63" name="Imagem 3" descr=""/>
          <p:cNvPicPr/>
          <p:nvPr/>
        </p:nvPicPr>
        <p:blipFill>
          <a:blip r:embed="rId1"/>
          <a:stretch/>
        </p:blipFill>
        <p:spPr>
          <a:xfrm>
            <a:off x="745920" y="2127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64" name="Imagem 6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65" name="Imagem 8" descr=""/>
          <p:cNvPicPr/>
          <p:nvPr/>
        </p:nvPicPr>
        <p:blipFill>
          <a:blip r:embed="rId3"/>
          <a:stretch/>
        </p:blipFill>
        <p:spPr>
          <a:xfrm>
            <a:off x="889200" y="5178960"/>
            <a:ext cx="7124400" cy="1657080"/>
          </a:xfrm>
          <a:prstGeom prst="rect">
            <a:avLst/>
          </a:prstGeom>
          <a:ln w="0">
            <a:noFill/>
          </a:ln>
        </p:spPr>
      </p:pic>
      <p:pic>
        <p:nvPicPr>
          <p:cNvPr id="366" name="Imagem 10" descr=""/>
          <p:cNvPicPr/>
          <p:nvPr/>
        </p:nvPicPr>
        <p:blipFill>
          <a:blip r:embed="rId4"/>
          <a:stretch/>
        </p:blipFill>
        <p:spPr>
          <a:xfrm>
            <a:off x="1109880" y="4850280"/>
            <a:ext cx="687672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3" dur="indefinite" restart="never" nodeType="tmRoot">
          <p:childTnLst>
            <p:seq>
              <p:cTn id="344" dur="indefinite" nodeType="mainSeq">
                <p:childTnLst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9" dur="500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4" dur="500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/>
          </p:nvPr>
        </p:nvSpPr>
        <p:spPr>
          <a:xfrm>
            <a:off x="4122360" y="3817440"/>
            <a:ext cx="1376280" cy="917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4800" spc="-1" strike="noStrike">
                <a:solidFill>
                  <a:srgbClr val="000000"/>
                </a:solidFill>
                <a:latin typeface="Calibri"/>
              </a:rPr>
              <a:t>FIM</a:t>
            </a: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Conector reto 5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69" name="Retângulo 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70" name="Imagem 3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71" name="Imagem 4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2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A TEORIA DA ENERGIA DE DISTORÇÃO DE VON MISES-HENCKY 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O critério de falha de von Mises-Hencky, é obtido ao se comparar a energia de distorção por unidade de volume com a energia de distorção por unidade de volume presente em um corpo de prova em um ensaio de tração: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Tensão eq. de Von Misses: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3" name="Imagem 2" descr=""/>
          <p:cNvPicPr/>
          <p:nvPr/>
        </p:nvPicPr>
        <p:blipFill>
          <a:blip r:embed="rId1"/>
          <a:stretch/>
        </p:blipFill>
        <p:spPr>
          <a:xfrm>
            <a:off x="4170960" y="3960360"/>
            <a:ext cx="4830120" cy="2590920"/>
          </a:xfrm>
          <a:prstGeom prst="rect">
            <a:avLst/>
          </a:prstGeom>
          <a:ln w="0">
            <a:noFill/>
          </a:ln>
        </p:spPr>
      </p:pic>
      <p:sp>
        <p:nvSpPr>
          <p:cNvPr id="74" name="Retângulo 13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75" name="Imagem 14" descr=""/>
          <p:cNvPicPr/>
          <p:nvPr/>
        </p:nvPicPr>
        <p:blipFill>
          <a:blip r:embed="rId2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76" name="Imagem 15" descr="GVA1.jpg"/>
          <p:cNvPicPr/>
          <p:nvPr/>
        </p:nvPicPr>
        <p:blipFill>
          <a:blip r:embed="rId3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77" name="CaixaDeTexto 1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" dur="indefinite" restart="never" nodeType="tmRoot">
          <p:childTnLst>
            <p:seq>
              <p:cTn id="45" dur="indefinite" nodeType="mainSeq">
                <p:childTnLst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9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A TEORIA DA ENERGIA DE DISTORÇÃO DE VON MISES-HENCKY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Para um caso tridimensional tem-se: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0" name="Imagem 3" descr=""/>
          <p:cNvPicPr/>
          <p:nvPr/>
        </p:nvPicPr>
        <p:blipFill>
          <a:blip r:embed="rId1"/>
          <a:stretch/>
        </p:blipFill>
        <p:spPr>
          <a:xfrm>
            <a:off x="1760040" y="3525480"/>
            <a:ext cx="5623560" cy="3084480"/>
          </a:xfrm>
          <a:prstGeom prst="rect">
            <a:avLst/>
          </a:prstGeom>
          <a:ln w="0">
            <a:noFill/>
          </a:ln>
        </p:spPr>
      </p:pic>
      <p:sp>
        <p:nvSpPr>
          <p:cNvPr id="81" name="Retângulo 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82" name="Imagem 2" descr=""/>
          <p:cNvPicPr/>
          <p:nvPr/>
        </p:nvPicPr>
        <p:blipFill>
          <a:blip r:embed="rId2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83" name="Imagem 5" descr="GVA1.jpg"/>
          <p:cNvPicPr/>
          <p:nvPr/>
        </p:nvPicPr>
        <p:blipFill>
          <a:blip r:embed="rId3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84" name="CaixaDeTexto 6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6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A TEORIA DA ENERGIA DE DISTORÇÃO DE VON MISES-HENCKY 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Em situações envolvendo tensões combinadas normal e de cisalhamento no mesmo ponto, pode-se utilizar a tensão equivalente de von Mises σ’;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Definida como a tensão de tração uniaxial que criaria a mesma energia de distorção que é criada pela combinação atual das tensões aplicadas.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Esse procedimento nos permite tratar casos de tensão multiaxial combinada a tensões de cisalhamento como se fossem devidos a um carregamento de tração pura.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Retângulo 3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88" name="Imagem 5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89" name="Imagem 9" descr="GVA1.jpg"/>
          <p:cNvPicPr/>
          <p:nvPr/>
        </p:nvPicPr>
        <p:blipFill>
          <a:blip r:embed="rId2"/>
          <a:stretch/>
        </p:blipFill>
        <p:spPr>
          <a:xfrm>
            <a:off x="7289280" y="47484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90" name="CaixaDeTexto 1"/>
          <p:cNvSpPr/>
          <p:nvPr/>
        </p:nvSpPr>
        <p:spPr>
          <a:xfrm>
            <a:off x="6953040" y="146232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5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92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A TEORIA DA ENERGIA DE DISTORÇÃO DE VON MISES-HENCKY 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A tensão equivalente de von Mises para o caso tridimensional é encontrada a partir da Equação: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Em termos das tensões aplicadas: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Retângulo 12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94" name="Imagem 13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95" name="Imagem 14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96" name="CaixaDeTexto 2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98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A teoria da tensão máxima de cisalhamento : (Tresca)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A falha ocorre quando a tensão máxima de cisalhamento em uma região excede a tensão máxima de cisalhamento de um corpo de prova sob tração em escoamento (metade da tensão normal de escoamento). 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A tensão de cisalhamento no escoamento de um material dúctil é por tanto: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Este é um limite mais conservador do que o da teoria da energia de distorção;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Retângulo 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00" name="Imagem 2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01" name="Imagem 3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02" name="CaixaDeTexto 5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onector reto 4"/>
          <p:cNvSpPr/>
          <p:nvPr/>
        </p:nvSpPr>
        <p:spPr>
          <a:xfrm>
            <a:off x="144000" y="1844640"/>
            <a:ext cx="8856000" cy="360"/>
          </a:xfrm>
          <a:prstGeom prst="line">
            <a:avLst/>
          </a:prstGeom>
          <a:ln w="60325">
            <a:solidFill>
              <a:srgbClr val="5b9bd5">
                <a:lumMod val="7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04" name="PlaceHolder 1"/>
          <p:cNvSpPr>
            <a:spLocks noGrp="1"/>
          </p:cNvSpPr>
          <p:nvPr>
            <p:ph/>
          </p:nvPr>
        </p:nvSpPr>
        <p:spPr>
          <a:xfrm>
            <a:off x="317880" y="2056320"/>
            <a:ext cx="8403840" cy="424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Coeficiente de segurança: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Critério de Von Misses: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360360" indent="-360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Critério de Tresca: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Retângulo 11"/>
          <p:cNvSpPr/>
          <p:nvPr/>
        </p:nvSpPr>
        <p:spPr>
          <a:xfrm>
            <a:off x="506880" y="68292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06" name="Imagem 12" descr=""/>
          <p:cNvPicPr/>
          <p:nvPr/>
        </p:nvPicPr>
        <p:blipFill>
          <a:blip r:embed="rId1"/>
          <a:stretch/>
        </p:blipFill>
        <p:spPr>
          <a:xfrm>
            <a:off x="745920" y="256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07" name="Imagem 13" descr="GVA1.jpg"/>
          <p:cNvPicPr/>
          <p:nvPr/>
        </p:nvPicPr>
        <p:blipFill>
          <a:blip r:embed="rId2"/>
          <a:stretch/>
        </p:blipFill>
        <p:spPr>
          <a:xfrm>
            <a:off x="7289280" y="5619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08" name="CaixaDeTexto 1"/>
          <p:cNvSpPr/>
          <p:nvPr/>
        </p:nvSpPr>
        <p:spPr>
          <a:xfrm>
            <a:off x="6953040" y="1472400"/>
            <a:ext cx="457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MATERIAIS DÚCTEIS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8E841C8276FE4B8E5F5E154D24A12E" ma:contentTypeVersion="8" ma:contentTypeDescription="Create a new document." ma:contentTypeScope="" ma:versionID="f26fa30a0659cd580432125d3e544ca9">
  <xsd:schema xmlns:xsd="http://www.w3.org/2001/XMLSchema" xmlns:xs="http://www.w3.org/2001/XMLSchema" xmlns:p="http://schemas.microsoft.com/office/2006/metadata/properties" xmlns:ns3="f064b72e-6235-4c0f-91b5-98f3b62369a7" targetNamespace="http://schemas.microsoft.com/office/2006/metadata/properties" ma:root="true" ma:fieldsID="fa5e186a6974206b181a052e17a1a8db" ns3:_="">
    <xsd:import namespace="f064b72e-6235-4c0f-91b5-98f3b6236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4b72e-6235-4c0f-91b5-98f3b6236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6AFBBB-7A9E-4F53-A212-4DEAAA35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64b72e-6235-4c0f-91b5-98f3b6236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D2B3A-1DB0-4251-81A8-0B7D3EE0CB94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f064b72e-6235-4c0f-91b5-98f3b62369a7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F404118-B6B1-4A4D-BEEE-0E1C246EC0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2393</TotalTime>
  <Application>LibreOffice/7.3.7.2$Linux_X86_64 LibreOffice_project/30$Build-2</Application>
  <AppVersion>15.0000</AppVersion>
  <Words>1615</Words>
  <Paragraphs>215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2018-01-30T02:26:52Z</dcterms:created>
  <dc:creator>Giovanni</dc:creator>
  <dc:description/>
  <dc:language>en-US</dc:language>
  <cp:lastModifiedBy/>
  <dcterms:modified xsi:type="dcterms:W3CDTF">2023-10-10T14:44:02Z</dcterms:modified>
  <cp:revision>7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0x010100268E841C8276FE4B8E5F5E154D24A12E</vt:lpwstr>
  </property>
  <property fmtid="{D5CDD505-2E9C-101B-9397-08002B2CF9AE}" pid="3" name="Notes">
    <vt:i4>1</vt:i4>
  </property>
  <property fmtid="{D5CDD505-2E9C-101B-9397-08002B2CF9AE}" pid="4" name="PresentationFormat">
    <vt:lpwstr>Apresentação na tela (4:3)</vt:lpwstr>
  </property>
  <property fmtid="{D5CDD505-2E9C-101B-9397-08002B2CF9AE}" pid="5" name="Slides">
    <vt:i4>39</vt:i4>
  </property>
</Properties>
</file>